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Twinkl"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jHSKWeZIkTywMnvfF4dT09Q460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ael Haki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3246A7-AC4D-4796-84D3-8FF3A72181E1}">
  <a:tblStyle styleId="{883246A7-AC4D-4796-84D3-8FF3A72181E1}" styleName="Table_0">
    <a:wholeTbl>
      <a:tcTxStyle b="off" i="off">
        <a:font>
          <a:latin typeface="Twinkl"/>
          <a:ea typeface="Twinkl"/>
          <a:cs typeface="Twink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F5E7"/>
          </a:solidFill>
        </a:fill>
      </a:tcStyle>
    </a:wholeTbl>
    <a:band1H>
      <a:tcTxStyle/>
      <a:tcStyle>
        <a:tcBdr/>
        <a:fill>
          <a:solidFill>
            <a:srgbClr val="F5EBCC"/>
          </a:solidFill>
        </a:fill>
      </a:tcStyle>
    </a:band1H>
    <a:band2H>
      <a:tcTxStyle/>
      <a:tcStyle>
        <a:tcBdr/>
      </a:tcStyle>
    </a:band2H>
    <a:band1V>
      <a:tcTxStyle/>
      <a:tcStyle>
        <a:tcBdr/>
        <a:fill>
          <a:solidFill>
            <a:srgbClr val="F5EBCC"/>
          </a:solidFill>
        </a:fill>
      </a:tcStyle>
    </a:band1V>
    <a:band2V>
      <a:tcTxStyle/>
      <a:tcStyle>
        <a:tcBdr/>
      </a:tcStyle>
    </a:band2V>
    <a:lastCol>
      <a:tcTxStyle b="on" i="off">
        <a:font>
          <a:latin typeface="Twinkl"/>
          <a:ea typeface="Twinkl"/>
          <a:cs typeface="Twinkl"/>
        </a:font>
        <a:schemeClr val="lt1"/>
      </a:tcTxStyle>
      <a:tcStyle>
        <a:tcBdr/>
        <a:fill>
          <a:solidFill>
            <a:schemeClr val="accent3"/>
          </a:solidFill>
        </a:fill>
      </a:tcStyle>
    </a:lastCol>
    <a:firstCol>
      <a:tcTxStyle b="on" i="off">
        <a:font>
          <a:latin typeface="Twinkl"/>
          <a:ea typeface="Twinkl"/>
          <a:cs typeface="Twinkl"/>
        </a:font>
        <a:schemeClr val="lt1"/>
      </a:tcTxStyle>
      <a:tcStyle>
        <a:tcBdr/>
        <a:fill>
          <a:solidFill>
            <a:schemeClr val="accent3"/>
          </a:solidFill>
        </a:fill>
      </a:tcStyle>
    </a:firstCol>
    <a:lastRow>
      <a:tcTxStyle b="on" i="off">
        <a:font>
          <a:latin typeface="Twinkl"/>
          <a:ea typeface="Twinkl"/>
          <a:cs typeface="Twink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Twinkl"/>
          <a:ea typeface="Twinkl"/>
          <a:cs typeface="Twink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218"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2-07T06:37:57.962" idx="1">
    <p:pos x="6000" y="0"/>
    <p:text>CW and PreU Editor - sorry there are a few revisions to make. Please add 'the' to dates, ie 'on the 3rd March', remove double inverted commas where it appears, ie 'go-sekko' (no inverted commas needed as neither thought or speech as per style guide). Please if you could make these amendments through the resource, I will made the changes to the others in production. Thanks :)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LWTs0U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 name="Google Shape;2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 name="Google Shape;3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 name="Google Shape;3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 name="Google Shape;4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m.au/resources/australian-resources-3---4-languages/australian-resources-3---4-languages-japanese/culture-and-festivals-japanese-languages-3-4-australia"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s://www.twinkl.com.au/resources/australian-resources-3---4-languages/australian-resources-3---4-languages-japanese/culture-and-festivals-japanese-languages-3-4-australia"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5" name="Google Shape;15;p14">
            <a:hlinkClick r:id="rId3"/>
          </p:cNvPr>
          <p:cNvSpPr/>
          <p:nvPr/>
        </p:nvSpPr>
        <p:spPr>
          <a:xfrm>
            <a:off x="162006" y="6001704"/>
            <a:ext cx="1030689" cy="70389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15"/>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18" name="Google Shape;18;p15"/>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Clr>
                <a:srgbClr val="1C1C1C"/>
              </a:buClr>
              <a:buSzPts val="40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19"/>
        <p:cNvGrpSpPr/>
        <p:nvPr/>
      </p:nvGrpSpPr>
      <p:grpSpPr>
        <a:xfrm>
          <a:off x="0" y="0"/>
          <a:ext cx="0" cy="0"/>
          <a:chOff x="0" y="0"/>
          <a:chExt cx="0" cy="0"/>
        </a:xfrm>
      </p:grpSpPr>
      <p:pic>
        <p:nvPicPr>
          <p:cNvPr id="20" name="Google Shape;20;p1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1" name="Google Shape;21;p16">
            <a:hlinkClick r:id="rId3"/>
          </p:cNvPr>
          <p:cNvSpPr/>
          <p:nvPr/>
        </p:nvSpPr>
        <p:spPr>
          <a:xfrm>
            <a:off x="4137660" y="3152488"/>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 name="Google Shape;22;p16">
            <a:hlinkClick r:id="rId4"/>
          </p:cNvPr>
          <p:cNvSpPr/>
          <p:nvPr/>
        </p:nvSpPr>
        <p:spPr>
          <a:xfrm>
            <a:off x="162006" y="6001704"/>
            <a:ext cx="1030689" cy="70389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Box">
  <p:cSld name="Title Slide with Box">
    <p:spTree>
      <p:nvGrpSpPr>
        <p:cNvPr id="1" name="Shape 23"/>
        <p:cNvGrpSpPr/>
        <p:nvPr/>
      </p:nvGrpSpPr>
      <p:grpSpPr>
        <a:xfrm>
          <a:off x="0" y="0"/>
          <a:ext cx="0" cy="0"/>
          <a:chOff x="0" y="0"/>
          <a:chExt cx="0" cy="0"/>
        </a:xfrm>
      </p:grpSpPr>
      <p:sp>
        <p:nvSpPr>
          <p:cNvPr id="24" name="Google Shape;24;p17"/>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pic>
        <p:nvPicPr>
          <p:cNvPr id="25" name="Google Shape;25;p17"/>
          <p:cNvPicPr preferRelativeResize="0"/>
          <p:nvPr/>
        </p:nvPicPr>
        <p:blipFill rotWithShape="1">
          <a:blip r:embed="rId2">
            <a:alphaModFix/>
          </a:blip>
          <a:srcRect/>
          <a:stretch/>
        </p:blipFill>
        <p:spPr>
          <a:xfrm>
            <a:off x="8072497" y="5734211"/>
            <a:ext cx="576495" cy="5807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2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Shape 9"/>
        <p:cNvGrpSpPr/>
        <p:nvPr/>
      </p:nvGrpSpPr>
      <p:grpSpPr>
        <a:xfrm>
          <a:off x="0" y="0"/>
          <a:ext cx="0" cy="0"/>
          <a:chOff x="0" y="0"/>
          <a:chExt cx="0" cy="0"/>
        </a:xfrm>
      </p:grpSpPr>
      <p:pic>
        <p:nvPicPr>
          <p:cNvPr id="10" name="Google Shape;10;p13"/>
          <p:cNvPicPr preferRelativeResize="0"/>
          <p:nvPr/>
        </p:nvPicPr>
        <p:blipFill rotWithShape="1">
          <a:blip r:embed="rId7">
            <a:alphaModFix/>
          </a:blip>
          <a:srcRect/>
          <a:stretch/>
        </p:blipFill>
        <p:spPr>
          <a:xfrm>
            <a:off x="0" y="0"/>
            <a:ext cx="9144000" cy="6858000"/>
          </a:xfrm>
          <a:prstGeom prst="rect">
            <a:avLst/>
          </a:prstGeom>
          <a:noFill/>
          <a:ln>
            <a:noFill/>
          </a:ln>
        </p:spPr>
      </p:pic>
      <p:sp>
        <p:nvSpPr>
          <p:cNvPr id="11" name="Google Shape;11;p13"/>
          <p:cNvSpPr>
            <a:spLocks noGrp="1"/>
          </p:cNvSpPr>
          <p:nvPr>
            <p:ph type="title"/>
          </p:nvPr>
        </p:nvSpPr>
        <p:spPr>
          <a:xfrm>
            <a:off x="489745" y="695325"/>
            <a:ext cx="8164510" cy="1150938"/>
          </a:xfrm>
          <a:prstGeom prst="roundRect">
            <a:avLst>
              <a:gd name="adj" fmla="val 9641"/>
            </a:avLst>
          </a:prstGeom>
          <a:noFill/>
          <a:ln>
            <a:noFill/>
          </a:ln>
        </p:spPr>
        <p:txBody>
          <a:bodyPr spcFirstLastPara="1" wrap="square" lIns="252000" tIns="252000" rIns="252000" bIns="252000" anchor="ctr" anchorCtr="1">
            <a:normAutofit/>
          </a:bodyPr>
          <a:lstStyle>
            <a:lvl1pPr marR="0" lvl="0" algn="l" rtl="0">
              <a:lnSpc>
                <a:spcPct val="90000"/>
              </a:lnSpc>
              <a:spcBef>
                <a:spcPts val="0"/>
              </a:spcBef>
              <a:spcAft>
                <a:spcPts val="0"/>
              </a:spcAft>
              <a:buClr>
                <a:srgbClr val="1C1C1C"/>
              </a:buClr>
              <a:buSzPts val="4000"/>
              <a:buFont typeface="Arial"/>
              <a:buNone/>
              <a:defRPr sz="4000" b="1" i="0" u="none" strike="noStrike" cap="non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3"/>
          <p:cNvSpPr>
            <a:spLocks noGrp="1"/>
          </p:cNvSpPr>
          <p:nvPr>
            <p:ph type="body" idx="1"/>
          </p:nvPr>
        </p:nvSpPr>
        <p:spPr>
          <a:xfrm>
            <a:off x="489745" y="1957386"/>
            <a:ext cx="8164510" cy="4387851"/>
          </a:xfrm>
          <a:prstGeom prst="roundRect">
            <a:avLst>
              <a:gd name="adj" fmla="val 2585"/>
            </a:avLst>
          </a:prstGeom>
          <a:noFill/>
          <a:ln>
            <a:noFill/>
          </a:ln>
        </p:spPr>
        <p:txBody>
          <a:bodyPr spcFirstLastPara="1" wrap="square" lIns="252000" tIns="252000" rIns="252000" bIns="252000" anchor="t" anchorCtr="0">
            <a:norm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reativecommons.org/licenses/by/2.0/u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0"/>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sz="3600" dirty="0" err="1">
                <a:latin typeface="Twinkl" pitchFamily="2" charset="0"/>
              </a:rPr>
              <a:t>Hinamatsuri</a:t>
            </a:r>
            <a:r>
              <a:rPr lang="en-GB" sz="3600" dirty="0">
                <a:latin typeface="Twinkl" pitchFamily="2" charset="0"/>
              </a:rPr>
              <a:t> Foods</a:t>
            </a:r>
            <a:endParaRPr sz="3600" dirty="0">
              <a:latin typeface="Twinkl" pitchFamily="2" charset="0"/>
              <a:sym typeface="Arial"/>
            </a:endParaRPr>
          </a:p>
        </p:txBody>
      </p:sp>
      <p:sp>
        <p:nvSpPr>
          <p:cNvPr id="96" name="Google Shape;96;p10"/>
          <p:cNvSpPr/>
          <p:nvPr/>
        </p:nvSpPr>
        <p:spPr>
          <a:xfrm>
            <a:off x="755650" y="1473201"/>
            <a:ext cx="7632700"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200" dirty="0">
                <a:solidFill>
                  <a:schemeClr val="dk1"/>
                </a:solidFill>
                <a:latin typeface="Twinkl" pitchFamily="2" charset="0"/>
                <a:sym typeface="Arial"/>
              </a:rPr>
              <a:t>As with most Japanese festivals and events, there are many traditional foods that are enjoyed during the celebration.</a:t>
            </a:r>
            <a:endParaRPr dirty="0">
              <a:latin typeface="Twinkl" pitchFamily="2" charset="0"/>
            </a:endParaRPr>
          </a:p>
        </p:txBody>
      </p:sp>
      <p:graphicFrame>
        <p:nvGraphicFramePr>
          <p:cNvPr id="97" name="Google Shape;97;p10"/>
          <p:cNvGraphicFramePr/>
          <p:nvPr>
            <p:extLst>
              <p:ext uri="{D42A27DB-BD31-4B8C-83A1-F6EECF244321}">
                <p14:modId xmlns:p14="http://schemas.microsoft.com/office/powerpoint/2010/main" val="3489508571"/>
              </p:ext>
            </p:extLst>
          </p:nvPr>
        </p:nvGraphicFramePr>
        <p:xfrm>
          <a:off x="755650" y="2353235"/>
          <a:ext cx="7632675" cy="3739625"/>
        </p:xfrm>
        <a:graphic>
          <a:graphicData uri="http://schemas.openxmlformats.org/drawingml/2006/table">
            <a:tbl>
              <a:tblPr firstRow="1" bandRow="1">
                <a:noFill/>
                <a:tableStyleId>{883246A7-AC4D-4796-84D3-8FF3A72181E1}</a:tableStyleId>
              </a:tblPr>
              <a:tblGrid>
                <a:gridCol w="2544225">
                  <a:extLst>
                    <a:ext uri="{9D8B030D-6E8A-4147-A177-3AD203B41FA5}">
                      <a16:colId xmlns:a16="http://schemas.microsoft.com/office/drawing/2014/main" val="20000"/>
                    </a:ext>
                  </a:extLst>
                </a:gridCol>
                <a:gridCol w="2544225">
                  <a:extLst>
                    <a:ext uri="{9D8B030D-6E8A-4147-A177-3AD203B41FA5}">
                      <a16:colId xmlns:a16="http://schemas.microsoft.com/office/drawing/2014/main" val="20001"/>
                    </a:ext>
                  </a:extLst>
                </a:gridCol>
                <a:gridCol w="2544225">
                  <a:extLst>
                    <a:ext uri="{9D8B030D-6E8A-4147-A177-3AD203B41FA5}">
                      <a16:colId xmlns:a16="http://schemas.microsoft.com/office/drawing/2014/main" val="20002"/>
                    </a:ext>
                  </a:extLst>
                </a:gridCol>
              </a:tblGrid>
              <a:tr h="747925">
                <a:tc>
                  <a:txBody>
                    <a:bodyPr/>
                    <a:lstStyle/>
                    <a:p>
                      <a:pPr marL="0" marR="0" lvl="0" indent="0" algn="ctr" rtl="0">
                        <a:spcBef>
                          <a:spcPts val="0"/>
                        </a:spcBef>
                        <a:spcAft>
                          <a:spcPts val="0"/>
                        </a:spcAft>
                        <a:buClr>
                          <a:schemeClr val="dk1"/>
                        </a:buClr>
                        <a:buSzPts val="1800"/>
                        <a:buFont typeface="Arial"/>
                        <a:buNone/>
                      </a:pPr>
                      <a:r>
                        <a:rPr lang="en-GB" sz="1800" b="0" u="none" strike="noStrike" cap="none">
                          <a:solidFill>
                            <a:schemeClr val="dk1"/>
                          </a:solidFill>
                        </a:rPr>
                        <a:t>hina-arare</a:t>
                      </a:r>
                      <a:endParaRPr sz="1800" b="0" u="none" strike="noStrike" cap="none">
                        <a:solidFill>
                          <a:schemeClr val="dk1"/>
                        </a:solidFill>
                        <a:latin typeface="Arial"/>
                        <a:ea typeface="Arial"/>
                        <a:cs typeface="Arial"/>
                        <a:sym typeface="Aria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800"/>
                        <a:buFont typeface="Arial"/>
                        <a:buNone/>
                      </a:pPr>
                      <a:r>
                        <a:rPr lang="en-GB" sz="1800" b="1" u="none" strike="noStrike" cap="none" dirty="0" err="1">
                          <a:solidFill>
                            <a:schemeClr val="dk1"/>
                          </a:solidFill>
                          <a:latin typeface="+mn-lt"/>
                        </a:rPr>
                        <a:t>ひなあられ</a:t>
                      </a:r>
                      <a:endParaRPr sz="1800" b="1" u="none" strike="noStrike" cap="none" dirty="0">
                        <a:solidFill>
                          <a:schemeClr val="dk1"/>
                        </a:solidFill>
                        <a:latin typeface="+mn-lt"/>
                        <a:ea typeface="Roboto"/>
                        <a:cs typeface="Roboto"/>
                        <a:sym typeface="Roboto"/>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800"/>
                        <a:buFont typeface="Arial"/>
                        <a:buNone/>
                      </a:pPr>
                      <a:r>
                        <a:rPr lang="en-GB" sz="1800" b="0" u="none" strike="noStrike" cap="none">
                          <a:solidFill>
                            <a:schemeClr val="dk1"/>
                          </a:solidFill>
                        </a:rPr>
                        <a:t>Multi-coloured </a:t>
                      </a:r>
                      <a:br>
                        <a:rPr lang="en-GB" sz="1800" b="0" u="none" strike="noStrike" cap="none">
                          <a:solidFill>
                            <a:schemeClr val="dk1"/>
                          </a:solidFill>
                        </a:rPr>
                      </a:br>
                      <a:r>
                        <a:rPr lang="en-GB" sz="1800" b="0" u="none" strike="noStrike" cap="none">
                          <a:solidFill>
                            <a:schemeClr val="dk1"/>
                          </a:solidFill>
                        </a:rPr>
                        <a:t>rice crackers</a:t>
                      </a:r>
                      <a:endParaRPr sz="1800" b="0" u="none" strike="noStrike" cap="none">
                        <a:solidFill>
                          <a:schemeClr val="dk1"/>
                        </a:solidFill>
                        <a:latin typeface="Arial"/>
                        <a:ea typeface="Arial"/>
                        <a:cs typeface="Arial"/>
                        <a:sym typeface="Aria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47925">
                <a:tc>
                  <a:txBody>
                    <a:bodyPr/>
                    <a:lstStyle/>
                    <a:p>
                      <a:pPr marL="0" marR="0" lvl="0" indent="0" algn="ctr" rtl="0">
                        <a:spcBef>
                          <a:spcPts val="0"/>
                        </a:spcBef>
                        <a:spcAft>
                          <a:spcPts val="0"/>
                        </a:spcAft>
                        <a:buClr>
                          <a:schemeClr val="dk1"/>
                        </a:buClr>
                        <a:buSzPts val="1800"/>
                        <a:buFont typeface="Arial"/>
                        <a:buNone/>
                      </a:pPr>
                      <a:r>
                        <a:rPr lang="en-GB" sz="1800" u="none" strike="noStrike" cap="none"/>
                        <a:t>chirashizushi</a:t>
                      </a:r>
                      <a:endParaRPr sz="1800" u="none" strike="noStrike" cap="none">
                        <a:latin typeface="Arial"/>
                        <a:ea typeface="Arial"/>
                        <a:cs typeface="Arial"/>
                        <a:sym typeface="Aria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800"/>
                        <a:buFont typeface="Arial"/>
                        <a:buNone/>
                      </a:pPr>
                      <a:r>
                        <a:rPr lang="en-GB" sz="1800" b="1" u="none" strike="noStrike" cap="none" dirty="0" err="1">
                          <a:latin typeface="+mn-lt"/>
                        </a:rPr>
                        <a:t>ちらしずし</a:t>
                      </a:r>
                      <a:endParaRPr sz="1800" b="1" u="none" strike="noStrike" cap="none" dirty="0">
                        <a:latin typeface="+mn-lt"/>
                        <a:ea typeface="Roboto"/>
                        <a:cs typeface="Roboto"/>
                        <a:sym typeface="Roboto"/>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800"/>
                        <a:buFont typeface="Arial"/>
                        <a:buNone/>
                      </a:pPr>
                      <a:r>
                        <a:rPr lang="en-GB" sz="1800" u="none" strike="noStrike" cap="none"/>
                        <a:t>Scattered sushi </a:t>
                      </a:r>
                      <a:endParaRPr sz="1800" u="none" strike="noStrike" cap="none">
                        <a:latin typeface="Arial"/>
                        <a:ea typeface="Arial"/>
                        <a:cs typeface="Arial"/>
                        <a:sym typeface="Aria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47925">
                <a:tc>
                  <a:txBody>
                    <a:bodyPr/>
                    <a:lstStyle/>
                    <a:p>
                      <a:pPr marL="0" marR="0" lvl="0" indent="0" algn="ctr" rtl="0">
                        <a:spcBef>
                          <a:spcPts val="0"/>
                        </a:spcBef>
                        <a:spcAft>
                          <a:spcPts val="0"/>
                        </a:spcAft>
                        <a:buClr>
                          <a:schemeClr val="dk1"/>
                        </a:buClr>
                        <a:buSzPts val="1800"/>
                        <a:buFont typeface="Arial"/>
                        <a:buNone/>
                      </a:pPr>
                      <a:r>
                        <a:rPr lang="en-GB" sz="1800" u="none" strike="noStrike" cap="none"/>
                        <a:t>ichigo daifuku</a:t>
                      </a:r>
                      <a:endParaRPr sz="1800" u="none" strike="noStrike" cap="none">
                        <a:latin typeface="Arial"/>
                        <a:ea typeface="Arial"/>
                        <a:cs typeface="Arial"/>
                        <a:sym typeface="Aria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800"/>
                        <a:buFont typeface="Arial"/>
                        <a:buNone/>
                      </a:pPr>
                      <a:r>
                        <a:rPr lang="en-GB" sz="1800" b="1" u="none" strike="noStrike" cap="none" dirty="0" err="1">
                          <a:latin typeface="+mn-lt"/>
                        </a:rPr>
                        <a:t>いちご</a:t>
                      </a:r>
                      <a:r>
                        <a:rPr lang="en-GB" sz="1800" b="1" u="none" strike="noStrike" cap="none" dirty="0">
                          <a:latin typeface="+mn-lt"/>
                        </a:rPr>
                        <a:t>　</a:t>
                      </a:r>
                      <a:r>
                        <a:rPr lang="en-GB" sz="1800" b="1" u="none" strike="noStrike" cap="none" dirty="0" err="1">
                          <a:latin typeface="+mn-lt"/>
                        </a:rPr>
                        <a:t>だいふく</a:t>
                      </a:r>
                      <a:endParaRPr sz="1800" b="1" u="none" strike="noStrike" cap="none" dirty="0">
                        <a:latin typeface="+mn-lt"/>
                        <a:ea typeface="Roboto"/>
                        <a:cs typeface="Roboto"/>
                        <a:sym typeface="Roboto"/>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800"/>
                        <a:buFont typeface="Arial"/>
                        <a:buNone/>
                      </a:pPr>
                      <a:r>
                        <a:rPr lang="en-GB" sz="1800" u="none" strike="noStrike" cap="none" dirty="0"/>
                        <a:t>Strawberry Mochi</a:t>
                      </a:r>
                      <a:endParaRPr sz="1800" u="none" strike="noStrike" cap="none" dirty="0">
                        <a:latin typeface="Arial"/>
                        <a:ea typeface="Arial"/>
                        <a:cs typeface="Arial"/>
                        <a:sym typeface="Aria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47925">
                <a:tc>
                  <a:txBody>
                    <a:bodyPr/>
                    <a:lstStyle/>
                    <a:p>
                      <a:pPr marL="0" marR="0" lvl="0" indent="0" algn="ctr" rtl="0">
                        <a:spcBef>
                          <a:spcPts val="0"/>
                        </a:spcBef>
                        <a:spcAft>
                          <a:spcPts val="0"/>
                        </a:spcAft>
                        <a:buClr>
                          <a:schemeClr val="dk1"/>
                        </a:buClr>
                        <a:buSzPts val="1800"/>
                        <a:buFont typeface="Arial"/>
                        <a:buNone/>
                      </a:pPr>
                      <a:r>
                        <a:rPr lang="en-GB" sz="1800" u="none" strike="noStrike" cap="none"/>
                        <a:t>shirozake</a:t>
                      </a:r>
                      <a:endParaRPr sz="1800" u="none" strike="noStrike" cap="none">
                        <a:latin typeface="Arial"/>
                        <a:ea typeface="Arial"/>
                        <a:cs typeface="Arial"/>
                        <a:sym typeface="Aria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800"/>
                        <a:buFont typeface="Arial"/>
                        <a:buNone/>
                      </a:pPr>
                      <a:r>
                        <a:rPr lang="en-GB" sz="1800" b="1" u="none" strike="noStrike" cap="none" dirty="0" err="1">
                          <a:latin typeface="+mn-lt"/>
                        </a:rPr>
                        <a:t>しろざけ</a:t>
                      </a:r>
                      <a:endParaRPr sz="1800" b="1" u="none" strike="noStrike" cap="none" dirty="0">
                        <a:latin typeface="+mn-lt"/>
                        <a:ea typeface="Roboto"/>
                        <a:cs typeface="Roboto"/>
                        <a:sym typeface="Roboto"/>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800"/>
                        <a:buFont typeface="Arial"/>
                        <a:buNone/>
                      </a:pPr>
                      <a:r>
                        <a:rPr lang="en-GB" sz="1800" u="none" strike="noStrike" cap="none" dirty="0"/>
                        <a:t>White sake </a:t>
                      </a:r>
                      <a:br>
                        <a:rPr lang="en-GB" sz="1800" u="none" strike="noStrike" cap="none" dirty="0"/>
                      </a:br>
                      <a:r>
                        <a:rPr lang="en-GB" sz="1800" u="none" strike="noStrike" cap="none" dirty="0"/>
                        <a:t>(non-alcoholic)</a:t>
                      </a:r>
                      <a:endParaRPr sz="1800" u="none" strike="noStrike" cap="none" dirty="0">
                        <a:latin typeface="Arial"/>
                        <a:ea typeface="Arial"/>
                        <a:cs typeface="Arial"/>
                        <a:sym typeface="Aria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747925">
                <a:tc>
                  <a:txBody>
                    <a:bodyPr/>
                    <a:lstStyle/>
                    <a:p>
                      <a:pPr marL="0" marR="0" lvl="0" indent="0" algn="ctr" rtl="0">
                        <a:spcBef>
                          <a:spcPts val="0"/>
                        </a:spcBef>
                        <a:spcAft>
                          <a:spcPts val="0"/>
                        </a:spcAft>
                        <a:buClr>
                          <a:schemeClr val="dk1"/>
                        </a:buClr>
                        <a:buSzPts val="1800"/>
                        <a:buFont typeface="Arial"/>
                        <a:buNone/>
                      </a:pPr>
                      <a:r>
                        <a:rPr lang="en-GB" sz="1800" u="none" strike="noStrike" cap="none"/>
                        <a:t>ushiojiru</a:t>
                      </a:r>
                      <a:endParaRPr sz="1800" u="none" strike="noStrike" cap="none">
                        <a:latin typeface="Arial"/>
                        <a:ea typeface="Arial"/>
                        <a:cs typeface="Arial"/>
                        <a:sym typeface="Aria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800"/>
                        <a:buFont typeface="Arial"/>
                        <a:buNone/>
                      </a:pPr>
                      <a:r>
                        <a:rPr lang="en-GB" sz="1800" b="1" u="none" strike="noStrike" cap="none" dirty="0" err="1">
                          <a:latin typeface="+mn-lt"/>
                        </a:rPr>
                        <a:t>うしおじる</a:t>
                      </a:r>
                      <a:endParaRPr sz="1800" b="1" u="none" strike="noStrike" cap="none" dirty="0">
                        <a:latin typeface="+mn-lt"/>
                        <a:ea typeface="Roboto"/>
                        <a:cs typeface="Roboto"/>
                        <a:sym typeface="Roboto"/>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800"/>
                        <a:buFont typeface="Arial"/>
                        <a:buNone/>
                      </a:pPr>
                      <a:r>
                        <a:rPr lang="en-GB" sz="1800" u="none" strike="noStrike" cap="none" dirty="0"/>
                        <a:t>Clam soup</a:t>
                      </a:r>
                      <a:endParaRPr sz="1800" u="none" strike="noStrike" cap="none" dirty="0">
                        <a:latin typeface="Arial"/>
                        <a:ea typeface="Arial"/>
                        <a:cs typeface="Arial"/>
                        <a:sym typeface="Arial"/>
                      </a:endParaRPr>
                    </a:p>
                  </a:txBody>
                  <a:tcPr marL="91425" marR="91425" marT="91425" marB="914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1"/>
          <p:cNvPicPr preferRelativeResize="0"/>
          <p:nvPr/>
        </p:nvPicPr>
        <p:blipFill rotWithShape="1">
          <a:blip r:embed="rId3">
            <a:alphaModFix/>
          </a:blip>
          <a:srcRect/>
          <a:stretch/>
        </p:blipFill>
        <p:spPr>
          <a:xfrm>
            <a:off x="4994006" y="3574724"/>
            <a:ext cx="2944723" cy="1767902"/>
          </a:xfrm>
          <a:prstGeom prst="rect">
            <a:avLst/>
          </a:prstGeom>
          <a:noFill/>
          <a:ln>
            <a:noFill/>
          </a:ln>
        </p:spPr>
      </p:pic>
      <p:sp>
        <p:nvSpPr>
          <p:cNvPr id="103" name="Google Shape;103;p11"/>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sz="3600" dirty="0" err="1">
                <a:latin typeface="Twinkl" pitchFamily="2" charset="0"/>
              </a:rPr>
              <a:t>Hinamatsuri</a:t>
            </a:r>
            <a:r>
              <a:rPr lang="en-GB" sz="3600" dirty="0">
                <a:latin typeface="Twinkl" pitchFamily="2" charset="0"/>
              </a:rPr>
              <a:t> Games and Songs</a:t>
            </a:r>
            <a:endParaRPr sz="3600" dirty="0">
              <a:latin typeface="Twinkl" pitchFamily="2" charset="0"/>
              <a:sym typeface="Arial"/>
            </a:endParaRPr>
          </a:p>
        </p:txBody>
      </p:sp>
      <p:sp>
        <p:nvSpPr>
          <p:cNvPr id="104" name="Google Shape;104;p11"/>
          <p:cNvSpPr/>
          <p:nvPr/>
        </p:nvSpPr>
        <p:spPr>
          <a:xfrm>
            <a:off x="755650" y="1473201"/>
            <a:ext cx="7632700" cy="440120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600" dirty="0">
                <a:solidFill>
                  <a:schemeClr val="dk1"/>
                </a:solidFill>
                <a:latin typeface="Twinkl" pitchFamily="2" charset="0"/>
                <a:sym typeface="Arial"/>
              </a:rPr>
              <a:t>Kai-</a:t>
            </a:r>
            <a:r>
              <a:rPr lang="en-GB" sz="2600" dirty="0" err="1">
                <a:solidFill>
                  <a:schemeClr val="dk1"/>
                </a:solidFill>
                <a:latin typeface="Twinkl" pitchFamily="2" charset="0"/>
                <a:sym typeface="Arial"/>
              </a:rPr>
              <a:t>awase</a:t>
            </a:r>
            <a:r>
              <a:rPr lang="en-GB" sz="2600" dirty="0">
                <a:solidFill>
                  <a:schemeClr val="dk1"/>
                </a:solidFill>
                <a:latin typeface="Twinkl" pitchFamily="2" charset="0"/>
                <a:sym typeface="Arial"/>
              </a:rPr>
              <a:t> (</a:t>
            </a:r>
            <a:r>
              <a:rPr lang="en-GB" sz="2600" dirty="0" err="1">
                <a:solidFill>
                  <a:schemeClr val="dk1"/>
                </a:solidFill>
                <a:latin typeface="Arial"/>
                <a:ea typeface="Arial"/>
                <a:cs typeface="Arial"/>
                <a:sym typeface="Arial"/>
              </a:rPr>
              <a:t>かい</a:t>
            </a:r>
            <a:r>
              <a:rPr lang="en-GB" sz="2600" dirty="0">
                <a:solidFill>
                  <a:schemeClr val="dk1"/>
                </a:solidFill>
                <a:latin typeface="Twinkl" pitchFamily="2" charset="0"/>
                <a:sym typeface="Arial"/>
              </a:rPr>
              <a:t>: clam; </a:t>
            </a:r>
            <a:r>
              <a:rPr lang="en-GB" sz="2600" dirty="0" err="1">
                <a:solidFill>
                  <a:schemeClr val="dk1"/>
                </a:solidFill>
                <a:latin typeface="Arial"/>
                <a:ea typeface="Arial"/>
                <a:cs typeface="Arial"/>
                <a:sym typeface="Arial"/>
              </a:rPr>
              <a:t>あわせ</a:t>
            </a:r>
            <a:r>
              <a:rPr lang="en-GB" sz="2600" dirty="0">
                <a:solidFill>
                  <a:schemeClr val="dk1"/>
                </a:solidFill>
                <a:latin typeface="Twinkl" pitchFamily="2" charset="0"/>
                <a:sym typeface="Arial"/>
              </a:rPr>
              <a:t>: matching) is a traditional game originally played in the Heian era. The goal of the game is to match two halves of a clam shell, which are decorated elaborately. This game, similar to Memory, is a very typical part of </a:t>
            </a:r>
            <a:r>
              <a:rPr lang="en-GB" sz="2600" dirty="0" err="1">
                <a:solidFill>
                  <a:schemeClr val="dk1"/>
                </a:solidFill>
                <a:latin typeface="Twinkl" pitchFamily="2" charset="0"/>
                <a:sym typeface="Arial"/>
              </a:rPr>
              <a:t>Hinamatsuri</a:t>
            </a:r>
            <a:r>
              <a:rPr lang="en-GB" sz="2600" dirty="0">
                <a:solidFill>
                  <a:schemeClr val="dk1"/>
                </a:solidFill>
                <a:latin typeface="Twinkl" pitchFamily="2" charset="0"/>
                <a:sym typeface="Arial"/>
              </a:rPr>
              <a:t> celebrations. </a:t>
            </a:r>
            <a:endParaRPr dirty="0">
              <a:latin typeface="Twinkl" pitchFamily="2" charset="0"/>
            </a:endParaRPr>
          </a:p>
          <a:p>
            <a:pPr marL="0" marR="0" lvl="0" indent="0" algn="l" rtl="0">
              <a:spcBef>
                <a:spcPts val="0"/>
              </a:spcBef>
              <a:spcAft>
                <a:spcPts val="0"/>
              </a:spcAft>
              <a:buNone/>
            </a:pPr>
            <a:endParaRPr sz="2600" dirty="0">
              <a:solidFill>
                <a:schemeClr val="dk1"/>
              </a:solidFill>
              <a:latin typeface="Twinkl" pitchFamily="2" charset="0"/>
              <a:sym typeface="Arial"/>
            </a:endParaRPr>
          </a:p>
          <a:p>
            <a:pPr marL="0" marR="0" lvl="0" indent="0" algn="l" rtl="0">
              <a:spcBef>
                <a:spcPts val="0"/>
              </a:spcBef>
              <a:spcAft>
                <a:spcPts val="0"/>
              </a:spcAft>
              <a:buNone/>
            </a:pPr>
            <a:r>
              <a:rPr lang="en-GB" sz="2600" dirty="0">
                <a:solidFill>
                  <a:schemeClr val="dk1"/>
                </a:solidFill>
                <a:latin typeface="Twinkl" pitchFamily="2" charset="0"/>
                <a:sym typeface="Arial"/>
              </a:rPr>
              <a:t>It is also customary to sing </a:t>
            </a:r>
            <a:br>
              <a:rPr lang="en-GB" sz="2600" dirty="0">
                <a:solidFill>
                  <a:schemeClr val="dk1"/>
                </a:solidFill>
                <a:latin typeface="Twinkl" pitchFamily="2" charset="0"/>
                <a:sym typeface="Arial"/>
              </a:rPr>
            </a:br>
            <a:r>
              <a:rPr lang="en-GB" sz="2600" dirty="0">
                <a:solidFill>
                  <a:schemeClr val="dk1"/>
                </a:solidFill>
                <a:latin typeface="Twinkl" pitchFamily="2" charset="0"/>
                <a:sym typeface="Arial"/>
              </a:rPr>
              <a:t>‘Happy </a:t>
            </a:r>
            <a:r>
              <a:rPr lang="en-GB" sz="2600" dirty="0" err="1">
                <a:solidFill>
                  <a:schemeClr val="dk1"/>
                </a:solidFill>
                <a:latin typeface="Twinkl" pitchFamily="2" charset="0"/>
                <a:sym typeface="Arial"/>
              </a:rPr>
              <a:t>Hinamatsuri</a:t>
            </a:r>
            <a:r>
              <a:rPr lang="en-GB" sz="2600" dirty="0">
                <a:solidFill>
                  <a:schemeClr val="dk1"/>
                </a:solidFill>
                <a:latin typeface="Twinkl" pitchFamily="2" charset="0"/>
              </a:rPr>
              <a:t>’</a:t>
            </a:r>
            <a:r>
              <a:rPr lang="en-GB" sz="2600" dirty="0">
                <a:solidFill>
                  <a:schemeClr val="dk1"/>
                </a:solidFill>
                <a:latin typeface="Twinkl" pitchFamily="2" charset="0"/>
                <a:sym typeface="Arial"/>
              </a:rPr>
              <a:t>, or </a:t>
            </a:r>
            <a:br>
              <a:rPr lang="en-GB" sz="2600" dirty="0">
                <a:solidFill>
                  <a:schemeClr val="dk1"/>
                </a:solidFill>
                <a:latin typeface="Twinkl" pitchFamily="2" charset="0"/>
                <a:sym typeface="Arial"/>
              </a:rPr>
            </a:br>
            <a:r>
              <a:rPr lang="en-GB" sz="2600" dirty="0">
                <a:solidFill>
                  <a:schemeClr val="dk1"/>
                </a:solidFill>
                <a:latin typeface="Twinkl" pitchFamily="2" charset="0"/>
                <a:sym typeface="Arial"/>
              </a:rPr>
              <a:t>‘</a:t>
            </a:r>
            <a:r>
              <a:rPr lang="en-GB" sz="2600" dirty="0" err="1">
                <a:solidFill>
                  <a:schemeClr val="dk1"/>
                </a:solidFill>
                <a:latin typeface="Arial"/>
                <a:ea typeface="Arial"/>
                <a:cs typeface="Arial"/>
                <a:sym typeface="Arial"/>
              </a:rPr>
              <a:t>うれしい</a:t>
            </a:r>
            <a:r>
              <a:rPr lang="en-GB" sz="2600" dirty="0">
                <a:solidFill>
                  <a:schemeClr val="dk1"/>
                </a:solidFill>
                <a:latin typeface="Arial"/>
                <a:ea typeface="Arial"/>
                <a:cs typeface="Arial"/>
                <a:sym typeface="Arial"/>
              </a:rPr>
              <a:t>　</a:t>
            </a:r>
            <a:r>
              <a:rPr lang="en-GB" sz="2600" dirty="0" err="1">
                <a:solidFill>
                  <a:schemeClr val="dk1"/>
                </a:solidFill>
                <a:latin typeface="Arial"/>
                <a:ea typeface="Arial"/>
                <a:cs typeface="Arial"/>
                <a:sym typeface="Arial"/>
              </a:rPr>
              <a:t>ひなまつり</a:t>
            </a:r>
            <a:r>
              <a:rPr lang="en-GB" sz="2600" dirty="0">
                <a:solidFill>
                  <a:schemeClr val="dk1"/>
                </a:solidFill>
                <a:latin typeface="Twinkl" pitchFamily="2" charset="0"/>
                <a:ea typeface="Arial"/>
                <a:cs typeface="Arial"/>
              </a:rPr>
              <a:t>’</a:t>
            </a:r>
            <a:r>
              <a:rPr lang="en-GB" sz="2600" dirty="0">
                <a:solidFill>
                  <a:schemeClr val="dk1"/>
                </a:solidFill>
                <a:latin typeface="Twinkl" pitchFamily="2" charset="0"/>
                <a:sym typeface="Arial"/>
              </a:rPr>
              <a:t> as </a:t>
            </a:r>
            <a:br>
              <a:rPr lang="en-GB" sz="2600" dirty="0">
                <a:solidFill>
                  <a:schemeClr val="dk1"/>
                </a:solidFill>
                <a:latin typeface="Twinkl" pitchFamily="2" charset="0"/>
                <a:sym typeface="Arial"/>
              </a:rPr>
            </a:br>
            <a:r>
              <a:rPr lang="en-GB" sz="2600" dirty="0">
                <a:solidFill>
                  <a:schemeClr val="dk1"/>
                </a:solidFill>
                <a:latin typeface="Twinkl" pitchFamily="2" charset="0"/>
                <a:sym typeface="Arial"/>
              </a:rPr>
              <a:t>part of the celebrations. </a:t>
            </a:r>
            <a:endParaRPr dirty="0">
              <a:latin typeface="Twinkl" pitchFamily="2" charset="0"/>
            </a:endParaRPr>
          </a:p>
        </p:txBody>
      </p:sp>
      <p:pic>
        <p:nvPicPr>
          <p:cNvPr id="105" name="Google Shape;105;p11"/>
          <p:cNvPicPr preferRelativeResize="0"/>
          <p:nvPr/>
        </p:nvPicPr>
        <p:blipFill rotWithShape="1">
          <a:blip r:embed="rId4">
            <a:alphaModFix/>
          </a:blip>
          <a:srcRect/>
          <a:stretch/>
        </p:blipFill>
        <p:spPr>
          <a:xfrm rot="1478416" flipH="1">
            <a:off x="5970080" y="4486797"/>
            <a:ext cx="2439898" cy="1464824"/>
          </a:xfrm>
          <a:prstGeom prst="rect">
            <a:avLst/>
          </a:prstGeom>
          <a:noFill/>
          <a:ln>
            <a:noFill/>
          </a:ln>
        </p:spPr>
      </p:pic>
      <p:pic>
        <p:nvPicPr>
          <p:cNvPr id="106" name="Google Shape;106;p11"/>
          <p:cNvPicPr preferRelativeResize="0"/>
          <p:nvPr/>
        </p:nvPicPr>
        <p:blipFill rotWithShape="1">
          <a:blip r:embed="rId5">
            <a:alphaModFix/>
          </a:blip>
          <a:srcRect/>
          <a:stretch/>
        </p:blipFill>
        <p:spPr>
          <a:xfrm rot="-1478416">
            <a:off x="5117667" y="3882821"/>
            <a:ext cx="3380901" cy="20297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2"/>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sz="3600" dirty="0">
                <a:latin typeface="Twinkl" pitchFamily="2" charset="0"/>
                <a:sym typeface="Arial"/>
              </a:rPr>
              <a:t>What Is </a:t>
            </a:r>
            <a:r>
              <a:rPr lang="en-GB" sz="3600" dirty="0" err="1">
                <a:latin typeface="Twinkl" pitchFamily="2" charset="0"/>
                <a:sym typeface="Arial"/>
              </a:rPr>
              <a:t>Hinamatsuri</a:t>
            </a:r>
            <a:r>
              <a:rPr lang="en-GB" sz="3600" dirty="0">
                <a:latin typeface="Twinkl" pitchFamily="2" charset="0"/>
                <a:sym typeface="Arial"/>
              </a:rPr>
              <a:t>?</a:t>
            </a:r>
            <a:endParaRPr dirty="0">
              <a:latin typeface="Twinkl" pitchFamily="2" charset="0"/>
            </a:endParaRPr>
          </a:p>
        </p:txBody>
      </p:sp>
      <p:sp>
        <p:nvSpPr>
          <p:cNvPr id="36" name="Google Shape;36;p2"/>
          <p:cNvSpPr/>
          <p:nvPr/>
        </p:nvSpPr>
        <p:spPr>
          <a:xfrm>
            <a:off x="755650" y="1440331"/>
            <a:ext cx="7632700" cy="473975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200" b="0" i="0" u="none" strike="noStrike" cap="none" dirty="0" err="1">
                <a:solidFill>
                  <a:schemeClr val="dk1"/>
                </a:solidFill>
                <a:latin typeface="Twinkl" pitchFamily="2" charset="0"/>
                <a:sym typeface="Arial"/>
              </a:rPr>
              <a:t>Hinamatsuri</a:t>
            </a:r>
            <a:r>
              <a:rPr lang="en-GB" sz="2200" b="0" i="0" u="none" strike="noStrike" cap="none" dirty="0">
                <a:solidFill>
                  <a:schemeClr val="dk1"/>
                </a:solidFill>
                <a:latin typeface="Twinkl" pitchFamily="2" charset="0"/>
                <a:sym typeface="Arial"/>
              </a:rPr>
              <a:t> (</a:t>
            </a:r>
            <a:r>
              <a:rPr lang="en-GB" sz="2200" b="0" i="0" u="none" strike="noStrike" cap="none" dirty="0" err="1">
                <a:solidFill>
                  <a:schemeClr val="dk1"/>
                </a:solidFill>
                <a:latin typeface="+mn-lt"/>
                <a:sym typeface="Arial"/>
              </a:rPr>
              <a:t>ひなまつり</a:t>
            </a:r>
            <a:r>
              <a:rPr lang="en-GB" sz="2200" b="0" i="0" u="none" strike="noStrike" cap="none" dirty="0">
                <a:solidFill>
                  <a:schemeClr val="dk1"/>
                </a:solidFill>
                <a:latin typeface="Twinkl" pitchFamily="2" charset="0"/>
                <a:sym typeface="Arial"/>
              </a:rPr>
              <a:t>) is a special celebration recognised in Japan annually on the 3</a:t>
            </a:r>
            <a:r>
              <a:rPr lang="en-GB" sz="2200" b="0" i="0" u="none" strike="noStrike" cap="none" baseline="30000" dirty="0">
                <a:solidFill>
                  <a:schemeClr val="dk1"/>
                </a:solidFill>
                <a:latin typeface="Twinkl" pitchFamily="2" charset="0"/>
                <a:sym typeface="Arial"/>
              </a:rPr>
              <a:t>rd</a:t>
            </a:r>
            <a:r>
              <a:rPr lang="en-GB" sz="2200" b="0" i="0" u="none" strike="noStrike" cap="none" dirty="0">
                <a:solidFill>
                  <a:schemeClr val="dk1"/>
                </a:solidFill>
                <a:latin typeface="Twinkl" pitchFamily="2" charset="0"/>
                <a:sym typeface="Arial"/>
              </a:rPr>
              <a:t> of March. On this day, platforms covered with red material display a beautiful set of dolls, which are ornamental and traditional in style. </a:t>
            </a:r>
            <a:br>
              <a:rPr lang="en-GB" sz="2200" b="0" i="0" u="none" strike="noStrike" cap="none" dirty="0">
                <a:solidFill>
                  <a:schemeClr val="dk1"/>
                </a:solidFill>
                <a:latin typeface="Twinkl" pitchFamily="2" charset="0"/>
                <a:sym typeface="Arial"/>
              </a:rPr>
            </a:br>
            <a:endParaRPr sz="2200" dirty="0">
              <a:solidFill>
                <a:schemeClr val="dk1"/>
              </a:solidFill>
              <a:latin typeface="Twinkl" pitchFamily="2" charset="0"/>
              <a:sym typeface="Arial"/>
            </a:endParaRPr>
          </a:p>
          <a:p>
            <a:pPr marL="0" marR="0" lvl="0" indent="0" algn="l" rtl="0">
              <a:spcBef>
                <a:spcPts val="0"/>
              </a:spcBef>
              <a:spcAft>
                <a:spcPts val="0"/>
              </a:spcAft>
              <a:buNone/>
            </a:pPr>
            <a:r>
              <a:rPr lang="en-GB" sz="2200" dirty="0">
                <a:solidFill>
                  <a:schemeClr val="dk1"/>
                </a:solidFill>
                <a:latin typeface="Twinkl" pitchFamily="2" charset="0"/>
                <a:sym typeface="Arial"/>
              </a:rPr>
              <a:t>These dolls represent the Emperor, Empress, attendants, musicians and ministers or protectors of Japanese royalty. The display traditionally represents a wedding from the Heian period. </a:t>
            </a:r>
            <a:endParaRPr dirty="0">
              <a:latin typeface="Twinkl" pitchFamily="2" charset="0"/>
            </a:endParaRPr>
          </a:p>
          <a:p>
            <a:pPr marL="0" marR="0" lvl="0" indent="0" algn="l" rtl="0">
              <a:spcBef>
                <a:spcPts val="0"/>
              </a:spcBef>
              <a:spcAft>
                <a:spcPts val="0"/>
              </a:spcAft>
              <a:buNone/>
            </a:pPr>
            <a:endParaRPr sz="2200" dirty="0">
              <a:solidFill>
                <a:schemeClr val="dk1"/>
              </a:solidFill>
              <a:latin typeface="Twinkl" pitchFamily="2" charset="0"/>
              <a:sym typeface="Arial"/>
            </a:endParaRPr>
          </a:p>
          <a:p>
            <a:pPr marL="0" marR="0" lvl="0" indent="0" algn="l" rtl="0">
              <a:spcBef>
                <a:spcPts val="0"/>
              </a:spcBef>
              <a:spcAft>
                <a:spcPts val="0"/>
              </a:spcAft>
              <a:buNone/>
            </a:pPr>
            <a:r>
              <a:rPr lang="en-GB" sz="2200" dirty="0">
                <a:solidFill>
                  <a:schemeClr val="dk1"/>
                </a:solidFill>
                <a:latin typeface="Twinkl" pitchFamily="2" charset="0"/>
                <a:sym typeface="Arial"/>
              </a:rPr>
              <a:t>Also known as Girls’ Day or Dolls’ Day, parents display these dolls to pray for the health and happiness of their daughters. Japanese people also celebrate by playing games, singing songs, and enjoying special foods and desserts. </a:t>
            </a:r>
            <a:endParaRPr dirty="0">
              <a:latin typeface="Twinkl"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Google Shape;41;p3"/>
          <p:cNvPicPr preferRelativeResize="0"/>
          <p:nvPr/>
        </p:nvPicPr>
        <p:blipFill rotWithShape="1">
          <a:blip r:embed="rId3">
            <a:alphaModFix/>
          </a:blip>
          <a:srcRect r="13070" b="5235"/>
          <a:stretch/>
        </p:blipFill>
        <p:spPr>
          <a:xfrm>
            <a:off x="2689412" y="2602356"/>
            <a:ext cx="5982073" cy="3811891"/>
          </a:xfrm>
          <a:prstGeom prst="rect">
            <a:avLst/>
          </a:prstGeom>
          <a:noFill/>
          <a:ln>
            <a:noFill/>
          </a:ln>
        </p:spPr>
      </p:pic>
      <p:sp>
        <p:nvSpPr>
          <p:cNvPr id="42" name="Google Shape;42;p3"/>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sz="3600" dirty="0">
                <a:latin typeface="Twinkl" pitchFamily="2" charset="0"/>
                <a:sym typeface="Arial"/>
              </a:rPr>
              <a:t>History of </a:t>
            </a:r>
            <a:r>
              <a:rPr lang="en-GB" sz="3600" dirty="0" err="1">
                <a:latin typeface="Twinkl" pitchFamily="2" charset="0"/>
                <a:sym typeface="Arial"/>
              </a:rPr>
              <a:t>Hinamatsuri</a:t>
            </a:r>
            <a:endParaRPr sz="3600" dirty="0">
              <a:latin typeface="Twinkl" pitchFamily="2" charset="0"/>
              <a:sym typeface="Arial"/>
            </a:endParaRPr>
          </a:p>
        </p:txBody>
      </p:sp>
      <p:sp>
        <p:nvSpPr>
          <p:cNvPr id="43" name="Google Shape;43;p3"/>
          <p:cNvSpPr/>
          <p:nvPr/>
        </p:nvSpPr>
        <p:spPr>
          <a:xfrm>
            <a:off x="755650" y="1440331"/>
            <a:ext cx="7632700" cy="461664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000" dirty="0" err="1">
                <a:solidFill>
                  <a:schemeClr val="dk1"/>
                </a:solidFill>
                <a:latin typeface="Twinkl" pitchFamily="2" charset="0"/>
                <a:sym typeface="Arial"/>
              </a:rPr>
              <a:t>Hinamatsuri</a:t>
            </a:r>
            <a:r>
              <a:rPr lang="en-GB" sz="2000" dirty="0">
                <a:solidFill>
                  <a:schemeClr val="dk1"/>
                </a:solidFill>
                <a:latin typeface="Twinkl" pitchFamily="2" charset="0"/>
                <a:sym typeface="Arial"/>
              </a:rPr>
              <a:t> is one of five seasonal festivals, known as </a:t>
            </a:r>
            <a:r>
              <a:rPr lang="en-GB" sz="2000" b="1" dirty="0">
                <a:solidFill>
                  <a:schemeClr val="dk1"/>
                </a:solidFill>
                <a:latin typeface="Twinkl" pitchFamily="2" charset="0"/>
                <a:sym typeface="Arial"/>
              </a:rPr>
              <a:t>go-</a:t>
            </a:r>
            <a:r>
              <a:rPr lang="en-GB" sz="2000" b="1" dirty="0" err="1">
                <a:solidFill>
                  <a:schemeClr val="dk1"/>
                </a:solidFill>
                <a:latin typeface="Twinkl" pitchFamily="2" charset="0"/>
                <a:sym typeface="Arial"/>
              </a:rPr>
              <a:t>sekku</a:t>
            </a:r>
            <a:r>
              <a:rPr lang="en-GB" sz="2000" b="1" dirty="0">
                <a:solidFill>
                  <a:schemeClr val="dk1"/>
                </a:solidFill>
                <a:latin typeface="Twinkl" pitchFamily="2" charset="0"/>
                <a:sym typeface="Arial"/>
              </a:rPr>
              <a:t> </a:t>
            </a:r>
            <a:br>
              <a:rPr lang="en-GB" sz="2000" dirty="0">
                <a:solidFill>
                  <a:schemeClr val="dk1"/>
                </a:solidFill>
                <a:latin typeface="Twinkl" pitchFamily="2" charset="0"/>
                <a:sym typeface="Arial"/>
              </a:rPr>
            </a:br>
            <a:r>
              <a:rPr lang="en-GB" sz="2000" dirty="0">
                <a:solidFill>
                  <a:schemeClr val="dk1"/>
                </a:solidFill>
                <a:latin typeface="Twinkl" pitchFamily="2" charset="0"/>
                <a:sym typeface="Arial"/>
              </a:rPr>
              <a:t>(</a:t>
            </a:r>
            <a:r>
              <a:rPr lang="en-GB" sz="2000" dirty="0" err="1">
                <a:solidFill>
                  <a:schemeClr val="dk1"/>
                </a:solidFill>
                <a:latin typeface="Arial"/>
                <a:ea typeface="Arial"/>
                <a:cs typeface="Arial"/>
                <a:sym typeface="Arial"/>
              </a:rPr>
              <a:t>ごせっく</a:t>
            </a:r>
            <a:r>
              <a:rPr lang="en-GB" sz="2000" dirty="0" err="1">
                <a:solidFill>
                  <a:schemeClr val="dk1"/>
                </a:solidFill>
                <a:latin typeface="Twinkl" pitchFamily="2" charset="0"/>
                <a:sym typeface="Arial"/>
              </a:rPr>
              <a:t>；</a:t>
            </a:r>
            <a:r>
              <a:rPr lang="en-GB" sz="2000" dirty="0" err="1">
                <a:solidFill>
                  <a:schemeClr val="dk1"/>
                </a:solidFill>
                <a:latin typeface="Arial"/>
                <a:ea typeface="Arial"/>
                <a:cs typeface="Arial"/>
                <a:sym typeface="Arial"/>
              </a:rPr>
              <a:t>五節句</a:t>
            </a:r>
            <a:r>
              <a:rPr lang="en-GB" sz="2000" dirty="0">
                <a:solidFill>
                  <a:schemeClr val="dk1"/>
                </a:solidFill>
                <a:latin typeface="Twinkl" pitchFamily="2" charset="0"/>
                <a:sym typeface="Arial"/>
              </a:rPr>
              <a:t>) from the Chinese calendar. Originally held on the third day of the third month, the date has been fixed in the modern calendar for the 3</a:t>
            </a:r>
            <a:r>
              <a:rPr lang="en-GB" sz="2000" baseline="30000" dirty="0">
                <a:solidFill>
                  <a:schemeClr val="dk1"/>
                </a:solidFill>
                <a:latin typeface="Twinkl" pitchFamily="2" charset="0"/>
                <a:sym typeface="Arial"/>
              </a:rPr>
              <a:t>rd</a:t>
            </a:r>
            <a:r>
              <a:rPr lang="en-GB" sz="2000" dirty="0">
                <a:solidFill>
                  <a:schemeClr val="dk1"/>
                </a:solidFill>
                <a:latin typeface="Twinkl" pitchFamily="2" charset="0"/>
                <a:sym typeface="Arial"/>
              </a:rPr>
              <a:t> of March every year. </a:t>
            </a:r>
            <a:endParaRPr dirty="0">
              <a:latin typeface="Twinkl" pitchFamily="2" charset="0"/>
            </a:endParaRPr>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en-GB" sz="2000" dirty="0">
                <a:solidFill>
                  <a:schemeClr val="dk1"/>
                </a:solidFill>
                <a:latin typeface="Twinkl" pitchFamily="2" charset="0"/>
                <a:sym typeface="Arial"/>
              </a:rPr>
              <a:t>The festival was originally known as the Peach Festival or </a:t>
            </a:r>
            <a:r>
              <a:rPr lang="en-GB" sz="2000" b="1" dirty="0">
                <a:solidFill>
                  <a:schemeClr val="dk1"/>
                </a:solidFill>
                <a:latin typeface="Twinkl" pitchFamily="2" charset="0"/>
                <a:sym typeface="Arial"/>
              </a:rPr>
              <a:t>Momo no </a:t>
            </a:r>
            <a:r>
              <a:rPr lang="en-GB" sz="2000" b="1" dirty="0" err="1">
                <a:solidFill>
                  <a:schemeClr val="dk1"/>
                </a:solidFill>
                <a:latin typeface="Twinkl" pitchFamily="2" charset="0"/>
                <a:sym typeface="Arial"/>
              </a:rPr>
              <a:t>sekku</a:t>
            </a:r>
            <a:r>
              <a:rPr lang="en-GB" sz="2000" b="1" dirty="0">
                <a:solidFill>
                  <a:schemeClr val="dk1"/>
                </a:solidFill>
                <a:latin typeface="Twinkl" pitchFamily="2" charset="0"/>
                <a:sym typeface="Arial"/>
              </a:rPr>
              <a:t> </a:t>
            </a:r>
            <a:r>
              <a:rPr lang="en-GB" sz="2000" dirty="0">
                <a:solidFill>
                  <a:schemeClr val="dk1"/>
                </a:solidFill>
                <a:latin typeface="Twinkl" pitchFamily="2" charset="0"/>
                <a:sym typeface="Arial"/>
              </a:rPr>
              <a:t>(</a:t>
            </a:r>
            <a:r>
              <a:rPr lang="en-GB" sz="2000" dirty="0" err="1">
                <a:solidFill>
                  <a:schemeClr val="dk1"/>
                </a:solidFill>
                <a:latin typeface="Arial"/>
                <a:ea typeface="Arial"/>
                <a:cs typeface="Arial"/>
                <a:sym typeface="Arial"/>
              </a:rPr>
              <a:t>もも</a:t>
            </a:r>
            <a:r>
              <a:rPr lang="en-GB" sz="2000" dirty="0" err="1">
                <a:solidFill>
                  <a:schemeClr val="dk1"/>
                </a:solidFill>
                <a:latin typeface="Twinkl" pitchFamily="2" charset="0"/>
                <a:sym typeface="Arial"/>
              </a:rPr>
              <a:t>：peach</a:t>
            </a:r>
            <a:r>
              <a:rPr lang="en-GB" sz="2000" dirty="0">
                <a:solidFill>
                  <a:schemeClr val="dk1"/>
                </a:solidFill>
                <a:latin typeface="Twinkl" pitchFamily="2" charset="0"/>
                <a:sym typeface="Arial"/>
              </a:rPr>
              <a:t>; </a:t>
            </a:r>
            <a:r>
              <a:rPr lang="en-GB" sz="2000" dirty="0" err="1">
                <a:solidFill>
                  <a:schemeClr val="dk1"/>
                </a:solidFill>
                <a:latin typeface="Arial"/>
                <a:ea typeface="Arial"/>
                <a:cs typeface="Arial"/>
                <a:sym typeface="Arial"/>
              </a:rPr>
              <a:t>せっく</a:t>
            </a:r>
            <a:r>
              <a:rPr lang="en-GB" sz="2000" dirty="0" err="1">
                <a:solidFill>
                  <a:schemeClr val="dk1"/>
                </a:solidFill>
                <a:latin typeface="Twinkl" pitchFamily="2" charset="0"/>
                <a:sym typeface="Arial"/>
              </a:rPr>
              <a:t>：festival</a:t>
            </a:r>
            <a:r>
              <a:rPr lang="en-GB" sz="2000" dirty="0">
                <a:solidFill>
                  <a:schemeClr val="dk1"/>
                </a:solidFill>
                <a:latin typeface="Twinkl" pitchFamily="2" charset="0"/>
                <a:sym typeface="Arial"/>
              </a:rPr>
              <a:t>) as </a:t>
            </a:r>
            <a:br>
              <a:rPr lang="en-GB" sz="2000" dirty="0">
                <a:solidFill>
                  <a:schemeClr val="dk1"/>
                </a:solidFill>
                <a:latin typeface="Twinkl" pitchFamily="2" charset="0"/>
                <a:sym typeface="Arial"/>
              </a:rPr>
            </a:br>
            <a:r>
              <a:rPr lang="en-GB" sz="2000" dirty="0">
                <a:solidFill>
                  <a:schemeClr val="dk1"/>
                </a:solidFill>
                <a:latin typeface="Twinkl" pitchFamily="2" charset="0"/>
                <a:sym typeface="Arial"/>
              </a:rPr>
              <a:t>peach trees displayed beautiful flowers around </a:t>
            </a:r>
            <a:br>
              <a:rPr lang="en-GB" sz="2000" dirty="0">
                <a:solidFill>
                  <a:schemeClr val="dk1"/>
                </a:solidFill>
                <a:latin typeface="Twinkl" pitchFamily="2" charset="0"/>
                <a:sym typeface="Arial"/>
              </a:rPr>
            </a:br>
            <a:r>
              <a:rPr lang="en-GB" sz="2000" dirty="0">
                <a:solidFill>
                  <a:schemeClr val="dk1"/>
                </a:solidFill>
                <a:latin typeface="Twinkl" pitchFamily="2" charset="0"/>
                <a:sym typeface="Arial"/>
              </a:rPr>
              <a:t>this time. In modern times, peaches </a:t>
            </a:r>
            <a:br>
              <a:rPr lang="en-GB" sz="2000" dirty="0">
                <a:solidFill>
                  <a:schemeClr val="dk1"/>
                </a:solidFill>
                <a:latin typeface="Twinkl" pitchFamily="2" charset="0"/>
                <a:sym typeface="Arial"/>
              </a:rPr>
            </a:br>
            <a:r>
              <a:rPr lang="en-GB" sz="2000" dirty="0">
                <a:solidFill>
                  <a:schemeClr val="dk1"/>
                </a:solidFill>
                <a:latin typeface="Twinkl" pitchFamily="2" charset="0"/>
                <a:sym typeface="Arial"/>
              </a:rPr>
              <a:t>are still considered to be a symbol </a:t>
            </a:r>
            <a:br>
              <a:rPr lang="en-GB" sz="2000" dirty="0">
                <a:solidFill>
                  <a:schemeClr val="dk1"/>
                </a:solidFill>
                <a:latin typeface="Twinkl" pitchFamily="2" charset="0"/>
                <a:sym typeface="Arial"/>
              </a:rPr>
            </a:br>
            <a:r>
              <a:rPr lang="en-GB" sz="2000" dirty="0">
                <a:solidFill>
                  <a:schemeClr val="dk1"/>
                </a:solidFill>
                <a:latin typeface="Twinkl" pitchFamily="2" charset="0"/>
                <a:sym typeface="Arial"/>
              </a:rPr>
              <a:t>of this festival. They are </a:t>
            </a:r>
            <a:br>
              <a:rPr lang="en-GB" sz="2000" dirty="0">
                <a:solidFill>
                  <a:schemeClr val="dk1"/>
                </a:solidFill>
                <a:latin typeface="Twinkl" pitchFamily="2" charset="0"/>
                <a:sym typeface="Arial"/>
              </a:rPr>
            </a:br>
            <a:r>
              <a:rPr lang="en-GB" sz="2000" dirty="0">
                <a:solidFill>
                  <a:schemeClr val="dk1"/>
                </a:solidFill>
                <a:latin typeface="Twinkl" pitchFamily="2" charset="0"/>
                <a:sym typeface="Arial"/>
              </a:rPr>
              <a:t>displayed as decorations </a:t>
            </a:r>
            <a:br>
              <a:rPr lang="en-GB" sz="2000" dirty="0">
                <a:solidFill>
                  <a:schemeClr val="dk1"/>
                </a:solidFill>
                <a:latin typeface="Twinkl" pitchFamily="2" charset="0"/>
                <a:sym typeface="Arial"/>
              </a:rPr>
            </a:br>
            <a:r>
              <a:rPr lang="en-GB" sz="2000" dirty="0">
                <a:solidFill>
                  <a:schemeClr val="dk1"/>
                </a:solidFill>
                <a:latin typeface="Twinkl" pitchFamily="2" charset="0"/>
                <a:sym typeface="Arial"/>
              </a:rPr>
              <a:t>due to their beauty and </a:t>
            </a:r>
            <a:br>
              <a:rPr lang="en-GB" sz="2000" dirty="0">
                <a:solidFill>
                  <a:schemeClr val="dk1"/>
                </a:solidFill>
                <a:latin typeface="Twinkl" pitchFamily="2" charset="0"/>
                <a:sym typeface="Arial"/>
              </a:rPr>
            </a:br>
            <a:r>
              <a:rPr lang="en-GB" sz="2000" dirty="0">
                <a:solidFill>
                  <a:schemeClr val="dk1"/>
                </a:solidFill>
                <a:latin typeface="Twinkl" pitchFamily="2" charset="0"/>
                <a:sym typeface="Arial"/>
              </a:rPr>
              <a:t>belief that they ward </a:t>
            </a:r>
            <a:br>
              <a:rPr lang="en-GB" sz="2000" dirty="0">
                <a:solidFill>
                  <a:schemeClr val="dk1"/>
                </a:solidFill>
                <a:latin typeface="Twinkl" pitchFamily="2" charset="0"/>
                <a:sym typeface="Arial"/>
              </a:rPr>
            </a:br>
            <a:r>
              <a:rPr lang="en-GB" sz="2000" dirty="0">
                <a:solidFill>
                  <a:schemeClr val="dk1"/>
                </a:solidFill>
                <a:latin typeface="Twinkl" pitchFamily="2" charset="0"/>
                <a:sym typeface="Arial"/>
              </a:rPr>
              <a:t>off evil spirits. </a:t>
            </a:r>
            <a:endParaRPr dirty="0">
              <a:latin typeface="Twinkl"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4"/>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sz="3600" dirty="0" err="1">
                <a:latin typeface="Twinkl" pitchFamily="2" charset="0"/>
                <a:sym typeface="Arial"/>
              </a:rPr>
              <a:t>Hinamatsuri</a:t>
            </a:r>
            <a:r>
              <a:rPr lang="en-GB" sz="3600" dirty="0">
                <a:latin typeface="Twinkl" pitchFamily="2" charset="0"/>
                <a:sym typeface="Arial"/>
              </a:rPr>
              <a:t> Dolls</a:t>
            </a:r>
            <a:endParaRPr dirty="0">
              <a:latin typeface="Twinkl" pitchFamily="2" charset="0"/>
            </a:endParaRPr>
          </a:p>
        </p:txBody>
      </p:sp>
      <p:sp>
        <p:nvSpPr>
          <p:cNvPr id="49" name="Google Shape;49;p4"/>
          <p:cNvSpPr/>
          <p:nvPr/>
        </p:nvSpPr>
        <p:spPr>
          <a:xfrm>
            <a:off x="768350" y="1440331"/>
            <a:ext cx="4514850" cy="443198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800" dirty="0" err="1">
                <a:solidFill>
                  <a:schemeClr val="dk1"/>
                </a:solidFill>
                <a:latin typeface="Twinkl" pitchFamily="2" charset="0"/>
                <a:sym typeface="Arial"/>
              </a:rPr>
              <a:t>Hinamatsuri</a:t>
            </a:r>
            <a:r>
              <a:rPr lang="en-GB" sz="1800" dirty="0">
                <a:solidFill>
                  <a:schemeClr val="dk1"/>
                </a:solidFill>
                <a:latin typeface="Twinkl" pitchFamily="2" charset="0"/>
                <a:sym typeface="Arial"/>
              </a:rPr>
              <a:t> dolls are the most recognisable feature of this festival, and can range from simple folded paper dolls to expensive and </a:t>
            </a:r>
            <a:br>
              <a:rPr lang="en-GB" sz="1800" dirty="0">
                <a:solidFill>
                  <a:schemeClr val="dk1"/>
                </a:solidFill>
                <a:latin typeface="Twinkl" pitchFamily="2" charset="0"/>
                <a:sym typeface="Arial"/>
              </a:rPr>
            </a:br>
            <a:r>
              <a:rPr lang="en-GB" sz="1800" dirty="0">
                <a:solidFill>
                  <a:schemeClr val="dk1"/>
                </a:solidFill>
                <a:latin typeface="Twinkl" pitchFamily="2" charset="0"/>
                <a:sym typeface="Arial"/>
              </a:rPr>
              <a:t>detailed three-dimensional dolls.</a:t>
            </a:r>
            <a:endParaRPr dirty="0">
              <a:latin typeface="Twinkl" pitchFamily="2" charset="0"/>
            </a:endParaRPr>
          </a:p>
          <a:p>
            <a:pPr marL="0" marR="0" lvl="0" indent="0" algn="l" rtl="0">
              <a:spcBef>
                <a:spcPts val="0"/>
              </a:spcBef>
              <a:spcAft>
                <a:spcPts val="0"/>
              </a:spcAft>
              <a:buNone/>
            </a:pPr>
            <a:r>
              <a:rPr lang="en-GB" sz="1800" dirty="0">
                <a:solidFill>
                  <a:schemeClr val="dk1"/>
                </a:solidFill>
                <a:latin typeface="Twinkl" pitchFamily="2" charset="0"/>
                <a:sym typeface="Arial"/>
              </a:rPr>
              <a:t> </a:t>
            </a:r>
            <a:endParaRPr dirty="0">
              <a:latin typeface="Twinkl" pitchFamily="2" charset="0"/>
            </a:endParaRPr>
          </a:p>
          <a:p>
            <a:pPr marL="0" marR="0" lvl="0" indent="0" algn="l" rtl="0">
              <a:spcBef>
                <a:spcPts val="0"/>
              </a:spcBef>
              <a:spcAft>
                <a:spcPts val="0"/>
              </a:spcAft>
              <a:buNone/>
            </a:pPr>
            <a:r>
              <a:rPr lang="en-GB" sz="1800" dirty="0">
                <a:solidFill>
                  <a:schemeClr val="dk1"/>
                </a:solidFill>
                <a:latin typeface="Twinkl" pitchFamily="2" charset="0"/>
                <a:sym typeface="Arial"/>
              </a:rPr>
              <a:t>The most important dolls are the male and female dolls, known as the </a:t>
            </a:r>
            <a:r>
              <a:rPr lang="en-GB" sz="1800" dirty="0" err="1">
                <a:solidFill>
                  <a:schemeClr val="dk1"/>
                </a:solidFill>
                <a:latin typeface="Twinkl" pitchFamily="2" charset="0"/>
                <a:sym typeface="Arial"/>
              </a:rPr>
              <a:t>odairisama</a:t>
            </a:r>
            <a:r>
              <a:rPr lang="en-GB" sz="1800" dirty="0">
                <a:solidFill>
                  <a:schemeClr val="dk1"/>
                </a:solidFill>
                <a:latin typeface="Twinkl" pitchFamily="2" charset="0"/>
                <a:sym typeface="Arial"/>
              </a:rPr>
              <a:t> </a:t>
            </a:r>
            <a:br>
              <a:rPr lang="en-GB" sz="1800" dirty="0">
                <a:solidFill>
                  <a:schemeClr val="dk1"/>
                </a:solidFill>
                <a:latin typeface="Twinkl" pitchFamily="2" charset="0"/>
                <a:sym typeface="Arial"/>
              </a:rPr>
            </a:br>
            <a:r>
              <a:rPr lang="en-GB" sz="1800" dirty="0">
                <a:solidFill>
                  <a:schemeClr val="dk1"/>
                </a:solidFill>
                <a:latin typeface="Twinkl" pitchFamily="2" charset="0"/>
                <a:sym typeface="Arial"/>
              </a:rPr>
              <a:t>(</a:t>
            </a:r>
            <a:r>
              <a:rPr lang="en-GB" sz="1800" dirty="0" err="1">
                <a:solidFill>
                  <a:schemeClr val="dk1"/>
                </a:solidFill>
                <a:latin typeface="Arial"/>
                <a:ea typeface="Arial"/>
                <a:cs typeface="Arial"/>
                <a:sym typeface="Arial"/>
              </a:rPr>
              <a:t>おだいりさま</a:t>
            </a:r>
            <a:r>
              <a:rPr lang="en-GB" sz="1800" dirty="0">
                <a:solidFill>
                  <a:schemeClr val="dk1"/>
                </a:solidFill>
                <a:latin typeface="Twinkl" pitchFamily="2" charset="0"/>
                <a:sym typeface="Arial"/>
              </a:rPr>
              <a:t>) and the </a:t>
            </a:r>
            <a:r>
              <a:rPr lang="en-GB" sz="1800" dirty="0" err="1">
                <a:solidFill>
                  <a:schemeClr val="dk1"/>
                </a:solidFill>
                <a:latin typeface="Twinkl" pitchFamily="2" charset="0"/>
                <a:sym typeface="Arial"/>
              </a:rPr>
              <a:t>ohinasama</a:t>
            </a:r>
            <a:r>
              <a:rPr lang="en-GB" sz="1800" dirty="0">
                <a:solidFill>
                  <a:schemeClr val="dk1"/>
                </a:solidFill>
                <a:latin typeface="Twinkl" pitchFamily="2" charset="0"/>
                <a:sym typeface="Arial"/>
              </a:rPr>
              <a:t> </a:t>
            </a:r>
            <a:br>
              <a:rPr lang="en-GB" sz="1800" dirty="0">
                <a:solidFill>
                  <a:schemeClr val="dk1"/>
                </a:solidFill>
                <a:latin typeface="Twinkl" pitchFamily="2" charset="0"/>
                <a:sym typeface="Arial"/>
              </a:rPr>
            </a:br>
            <a:r>
              <a:rPr lang="en-GB" sz="1800" dirty="0">
                <a:solidFill>
                  <a:schemeClr val="dk1"/>
                </a:solidFill>
                <a:latin typeface="Twinkl" pitchFamily="2" charset="0"/>
                <a:sym typeface="Arial"/>
              </a:rPr>
              <a:t>(</a:t>
            </a:r>
            <a:r>
              <a:rPr lang="en-GB" sz="1800" dirty="0" err="1">
                <a:solidFill>
                  <a:schemeClr val="dk1"/>
                </a:solidFill>
                <a:latin typeface="Arial"/>
                <a:ea typeface="Arial"/>
                <a:cs typeface="Arial"/>
                <a:sym typeface="Arial"/>
              </a:rPr>
              <a:t>おひなさま</a:t>
            </a:r>
            <a:r>
              <a:rPr lang="en-GB" sz="1800" dirty="0">
                <a:solidFill>
                  <a:schemeClr val="dk1"/>
                </a:solidFill>
                <a:latin typeface="Twinkl" pitchFamily="2" charset="0"/>
                <a:sym typeface="Arial"/>
              </a:rPr>
              <a:t>). Some displays, depending on how elaborate they are, will also include a tiered stand known as a </a:t>
            </a:r>
            <a:r>
              <a:rPr lang="en-GB" sz="1800" dirty="0" err="1">
                <a:solidFill>
                  <a:schemeClr val="dk1"/>
                </a:solidFill>
                <a:latin typeface="Twinkl" pitchFamily="2" charset="0"/>
                <a:sym typeface="Arial"/>
              </a:rPr>
              <a:t>hinadan</a:t>
            </a:r>
            <a:r>
              <a:rPr lang="en-GB" sz="1800" dirty="0">
                <a:solidFill>
                  <a:schemeClr val="dk1"/>
                </a:solidFill>
                <a:latin typeface="Twinkl" pitchFamily="2" charset="0"/>
                <a:sym typeface="Arial"/>
              </a:rPr>
              <a:t> (</a:t>
            </a:r>
            <a:r>
              <a:rPr lang="en-GB" sz="1800" dirty="0" err="1">
                <a:solidFill>
                  <a:schemeClr val="dk1"/>
                </a:solidFill>
                <a:latin typeface="Arial"/>
                <a:ea typeface="Arial"/>
                <a:cs typeface="Arial"/>
                <a:sym typeface="Arial"/>
              </a:rPr>
              <a:t>ひなだん</a:t>
            </a:r>
            <a:r>
              <a:rPr lang="en-GB" sz="1800" dirty="0">
                <a:solidFill>
                  <a:schemeClr val="dk1"/>
                </a:solidFill>
                <a:latin typeface="Twinkl" pitchFamily="2" charset="0"/>
                <a:sym typeface="Arial"/>
              </a:rPr>
              <a:t>) with additional dolls that represent three court ladies (</a:t>
            </a:r>
            <a:r>
              <a:rPr lang="en-GB" sz="1800" dirty="0" err="1">
                <a:solidFill>
                  <a:schemeClr val="dk1"/>
                </a:solidFill>
                <a:latin typeface="Arial"/>
                <a:ea typeface="Arial"/>
                <a:cs typeface="Arial"/>
                <a:sym typeface="Arial"/>
              </a:rPr>
              <a:t>三人かんじょ</a:t>
            </a:r>
            <a:r>
              <a:rPr lang="en-GB" sz="1800" dirty="0">
                <a:solidFill>
                  <a:schemeClr val="dk1"/>
                </a:solidFill>
                <a:latin typeface="Twinkl" pitchFamily="2" charset="0"/>
                <a:sym typeface="Arial"/>
              </a:rPr>
              <a:t>), five musicians </a:t>
            </a:r>
            <a:br>
              <a:rPr lang="en-GB" sz="1800" dirty="0">
                <a:solidFill>
                  <a:schemeClr val="dk1"/>
                </a:solidFill>
                <a:latin typeface="Twinkl" pitchFamily="2" charset="0"/>
                <a:sym typeface="Arial"/>
              </a:rPr>
            </a:br>
            <a:r>
              <a:rPr lang="en-GB" sz="1800" dirty="0">
                <a:solidFill>
                  <a:schemeClr val="dk1"/>
                </a:solidFill>
                <a:latin typeface="Twinkl" pitchFamily="2" charset="0"/>
                <a:sym typeface="Arial"/>
              </a:rPr>
              <a:t>(</a:t>
            </a:r>
            <a:r>
              <a:rPr lang="en-GB" sz="1800" dirty="0" err="1">
                <a:solidFill>
                  <a:schemeClr val="dk1"/>
                </a:solidFill>
                <a:latin typeface="Arial"/>
                <a:ea typeface="Arial"/>
                <a:cs typeface="Arial"/>
                <a:sym typeface="Arial"/>
              </a:rPr>
              <a:t>五人ばし</a:t>
            </a:r>
            <a:r>
              <a:rPr lang="en-GB" sz="1800" dirty="0">
                <a:solidFill>
                  <a:schemeClr val="dk1"/>
                </a:solidFill>
                <a:latin typeface="Twinkl" pitchFamily="2" charset="0"/>
                <a:sym typeface="Arial"/>
              </a:rPr>
              <a:t>) and other accessories. This entire set of dolls is known as the </a:t>
            </a:r>
            <a:r>
              <a:rPr lang="en-GB" sz="1800" dirty="0" err="1">
                <a:solidFill>
                  <a:schemeClr val="dk1"/>
                </a:solidFill>
                <a:latin typeface="Twinkl" pitchFamily="2" charset="0"/>
                <a:sym typeface="Arial"/>
              </a:rPr>
              <a:t>hinakazari</a:t>
            </a:r>
            <a:r>
              <a:rPr lang="en-GB" sz="1800" dirty="0">
                <a:solidFill>
                  <a:schemeClr val="dk1"/>
                </a:solidFill>
                <a:latin typeface="Twinkl" pitchFamily="2" charset="0"/>
                <a:sym typeface="Arial"/>
              </a:rPr>
              <a:t> </a:t>
            </a:r>
            <a:br>
              <a:rPr lang="en-GB" sz="1800" dirty="0">
                <a:solidFill>
                  <a:schemeClr val="dk1"/>
                </a:solidFill>
                <a:latin typeface="Twinkl" pitchFamily="2" charset="0"/>
                <a:sym typeface="Arial"/>
              </a:rPr>
            </a:br>
            <a:r>
              <a:rPr lang="en-GB" sz="1800" dirty="0">
                <a:solidFill>
                  <a:schemeClr val="dk1"/>
                </a:solidFill>
                <a:latin typeface="Twinkl" pitchFamily="2" charset="0"/>
                <a:sym typeface="Arial"/>
              </a:rPr>
              <a:t>(</a:t>
            </a:r>
            <a:r>
              <a:rPr lang="en-GB" sz="1800" dirty="0" err="1">
                <a:solidFill>
                  <a:schemeClr val="dk1"/>
                </a:solidFill>
                <a:latin typeface="Arial"/>
                <a:ea typeface="Arial"/>
                <a:cs typeface="Arial"/>
                <a:sym typeface="Arial"/>
              </a:rPr>
              <a:t>ひな</a:t>
            </a:r>
            <a:r>
              <a:rPr lang="en-GB" sz="1800" dirty="0" err="1">
                <a:solidFill>
                  <a:schemeClr val="dk1"/>
                </a:solidFill>
                <a:latin typeface="Twinkl" pitchFamily="2" charset="0"/>
                <a:sym typeface="Arial"/>
              </a:rPr>
              <a:t>：doll</a:t>
            </a:r>
            <a:r>
              <a:rPr lang="en-GB" sz="1800" dirty="0">
                <a:solidFill>
                  <a:schemeClr val="dk1"/>
                </a:solidFill>
                <a:latin typeface="Twinkl" pitchFamily="2" charset="0"/>
                <a:sym typeface="Arial"/>
              </a:rPr>
              <a:t>; </a:t>
            </a:r>
            <a:r>
              <a:rPr lang="en-GB" sz="1800" dirty="0" err="1">
                <a:solidFill>
                  <a:schemeClr val="dk1"/>
                </a:solidFill>
                <a:latin typeface="Arial"/>
                <a:ea typeface="Arial"/>
                <a:cs typeface="Arial"/>
                <a:sym typeface="Arial"/>
              </a:rPr>
              <a:t>かざり</a:t>
            </a:r>
            <a:r>
              <a:rPr lang="en-GB" sz="1800" dirty="0" err="1">
                <a:solidFill>
                  <a:schemeClr val="dk1"/>
                </a:solidFill>
                <a:latin typeface="Twinkl" pitchFamily="2" charset="0"/>
                <a:sym typeface="Arial"/>
              </a:rPr>
              <a:t>：decoration</a:t>
            </a:r>
            <a:r>
              <a:rPr lang="en-GB" sz="1800" dirty="0">
                <a:solidFill>
                  <a:schemeClr val="dk1"/>
                </a:solidFill>
                <a:latin typeface="Twinkl" pitchFamily="2" charset="0"/>
                <a:sym typeface="Arial"/>
              </a:rPr>
              <a:t>). </a:t>
            </a:r>
            <a:endParaRPr sz="1800" dirty="0">
              <a:solidFill>
                <a:schemeClr val="dk1"/>
              </a:solidFill>
              <a:latin typeface="Twinkl" pitchFamily="2" charset="0"/>
              <a:sym typeface="Arial"/>
            </a:endParaRPr>
          </a:p>
        </p:txBody>
      </p:sp>
      <p:pic>
        <p:nvPicPr>
          <p:cNvPr id="50" name="Google Shape;50;p4"/>
          <p:cNvPicPr preferRelativeResize="0"/>
          <p:nvPr/>
        </p:nvPicPr>
        <p:blipFill rotWithShape="1">
          <a:blip r:embed="rId3">
            <a:alphaModFix/>
          </a:blip>
          <a:srcRect l="43413" r="13758"/>
          <a:stretch/>
        </p:blipFill>
        <p:spPr>
          <a:xfrm>
            <a:off x="5422900" y="1473201"/>
            <a:ext cx="2965450" cy="4619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5"/>
          <p:cNvSpPr/>
          <p:nvPr/>
        </p:nvSpPr>
        <p:spPr>
          <a:xfrm>
            <a:off x="755650" y="765175"/>
            <a:ext cx="3117849" cy="710552"/>
          </a:xfrm>
          <a:prstGeom prst="rect">
            <a:avLst/>
          </a:prstGeom>
          <a:solidFill>
            <a:srgbClr val="F9B000"/>
          </a:solidFill>
          <a:ln>
            <a:noFill/>
          </a:ln>
        </p:spPr>
        <p:txBody>
          <a:bodyPr spcFirstLastPara="1" wrap="square" lIns="108000" tIns="108000" rIns="108000" bIns="108000" anchor="ctr" anchorCtr="0">
            <a:spAutoFit/>
          </a:bodyPr>
          <a:lstStyle/>
          <a:p>
            <a:pPr marL="0" marR="0" lvl="0" indent="0" algn="ctr" rtl="0">
              <a:spcBef>
                <a:spcPts val="0"/>
              </a:spcBef>
              <a:spcAft>
                <a:spcPts val="0"/>
              </a:spcAft>
              <a:buNone/>
            </a:pPr>
            <a:r>
              <a:rPr lang="en-GB" sz="1600" b="1" dirty="0">
                <a:solidFill>
                  <a:schemeClr val="lt1"/>
                </a:solidFill>
                <a:latin typeface="Twinkl" pitchFamily="2" charset="0"/>
                <a:sym typeface="Arial"/>
              </a:rPr>
              <a:t>Top Platform: </a:t>
            </a:r>
            <a:br>
              <a:rPr lang="en-GB" sz="1600" b="1" dirty="0">
                <a:solidFill>
                  <a:schemeClr val="lt1"/>
                </a:solidFill>
                <a:latin typeface="Twinkl" pitchFamily="2" charset="0"/>
                <a:sym typeface="Arial"/>
              </a:rPr>
            </a:br>
            <a:r>
              <a:rPr lang="en-GB" sz="1600" b="1" dirty="0">
                <a:solidFill>
                  <a:schemeClr val="lt1"/>
                </a:solidFill>
                <a:latin typeface="Twinkl" pitchFamily="2" charset="0"/>
                <a:sym typeface="Arial"/>
              </a:rPr>
              <a:t>Imperial dolls</a:t>
            </a:r>
            <a:endParaRPr dirty="0">
              <a:latin typeface="Twinkl" pitchFamily="2" charset="0"/>
            </a:endParaRPr>
          </a:p>
        </p:txBody>
      </p:sp>
      <p:sp>
        <p:nvSpPr>
          <p:cNvPr id="56" name="Google Shape;56;p5"/>
          <p:cNvSpPr/>
          <p:nvPr/>
        </p:nvSpPr>
        <p:spPr>
          <a:xfrm>
            <a:off x="755650" y="1534691"/>
            <a:ext cx="3117849" cy="710552"/>
          </a:xfrm>
          <a:prstGeom prst="rect">
            <a:avLst/>
          </a:prstGeom>
          <a:solidFill>
            <a:srgbClr val="D81C33"/>
          </a:solidFill>
          <a:ln>
            <a:noFill/>
          </a:ln>
        </p:spPr>
        <p:txBody>
          <a:bodyPr spcFirstLastPara="1" wrap="square" lIns="108000" tIns="108000" rIns="108000" bIns="108000" anchor="ctr" anchorCtr="0">
            <a:spAutoFit/>
          </a:bodyPr>
          <a:lstStyle/>
          <a:p>
            <a:pPr marL="0" marR="0" lvl="0" indent="0" algn="ctr" rtl="0">
              <a:spcBef>
                <a:spcPts val="0"/>
              </a:spcBef>
              <a:spcAft>
                <a:spcPts val="0"/>
              </a:spcAft>
              <a:buNone/>
            </a:pPr>
            <a:r>
              <a:rPr lang="en-GB" sz="1600" b="1">
                <a:solidFill>
                  <a:schemeClr val="lt1"/>
                </a:solidFill>
                <a:latin typeface="Twinkl" pitchFamily="2" charset="0"/>
                <a:sym typeface="Arial"/>
              </a:rPr>
              <a:t>Second: </a:t>
            </a:r>
            <a:br>
              <a:rPr lang="en-GB" sz="1600" b="1">
                <a:solidFill>
                  <a:schemeClr val="lt1"/>
                </a:solidFill>
                <a:latin typeface="Twinkl" pitchFamily="2" charset="0"/>
                <a:sym typeface="Arial"/>
              </a:rPr>
            </a:br>
            <a:r>
              <a:rPr lang="en-GB" sz="1600" b="1">
                <a:solidFill>
                  <a:schemeClr val="lt1"/>
                </a:solidFill>
                <a:latin typeface="Twinkl" pitchFamily="2" charset="0"/>
                <a:sym typeface="Arial"/>
              </a:rPr>
              <a:t>Court ladies</a:t>
            </a:r>
            <a:endParaRPr>
              <a:latin typeface="Twinkl" pitchFamily="2" charset="0"/>
            </a:endParaRPr>
          </a:p>
        </p:txBody>
      </p:sp>
      <p:sp>
        <p:nvSpPr>
          <p:cNvPr id="57" name="Google Shape;57;p5"/>
          <p:cNvSpPr/>
          <p:nvPr/>
        </p:nvSpPr>
        <p:spPr>
          <a:xfrm>
            <a:off x="755650" y="2304207"/>
            <a:ext cx="3117850" cy="710552"/>
          </a:xfrm>
          <a:prstGeom prst="rect">
            <a:avLst/>
          </a:prstGeom>
          <a:solidFill>
            <a:srgbClr val="D81C33"/>
          </a:solidFill>
          <a:ln>
            <a:noFill/>
          </a:ln>
        </p:spPr>
        <p:txBody>
          <a:bodyPr spcFirstLastPara="1" wrap="square" lIns="108000" tIns="108000" rIns="108000" bIns="108000" anchor="ctr" anchorCtr="0">
            <a:spAutoFit/>
          </a:bodyPr>
          <a:lstStyle/>
          <a:p>
            <a:pPr marL="0" marR="0" lvl="0" indent="0" algn="ctr" rtl="0">
              <a:spcBef>
                <a:spcPts val="0"/>
              </a:spcBef>
              <a:spcAft>
                <a:spcPts val="0"/>
              </a:spcAft>
              <a:buNone/>
            </a:pPr>
            <a:r>
              <a:rPr lang="en-GB" sz="1600" b="1">
                <a:solidFill>
                  <a:schemeClr val="lt1"/>
                </a:solidFill>
                <a:latin typeface="Twinkl" pitchFamily="2" charset="0"/>
                <a:sym typeface="Arial"/>
              </a:rPr>
              <a:t>Third: </a:t>
            </a:r>
            <a:br>
              <a:rPr lang="en-GB" sz="1600" b="1">
                <a:solidFill>
                  <a:schemeClr val="lt1"/>
                </a:solidFill>
                <a:latin typeface="Twinkl" pitchFamily="2" charset="0"/>
                <a:sym typeface="Arial"/>
              </a:rPr>
            </a:br>
            <a:r>
              <a:rPr lang="en-GB" sz="1600" b="1">
                <a:solidFill>
                  <a:schemeClr val="lt1"/>
                </a:solidFill>
                <a:latin typeface="Twinkl" pitchFamily="2" charset="0"/>
                <a:sym typeface="Arial"/>
              </a:rPr>
              <a:t>Male musicians</a:t>
            </a:r>
            <a:endParaRPr>
              <a:latin typeface="Twinkl" pitchFamily="2" charset="0"/>
            </a:endParaRPr>
          </a:p>
        </p:txBody>
      </p:sp>
      <p:sp>
        <p:nvSpPr>
          <p:cNvPr id="58" name="Google Shape;58;p5"/>
          <p:cNvSpPr/>
          <p:nvPr/>
        </p:nvSpPr>
        <p:spPr>
          <a:xfrm>
            <a:off x="755650" y="3073723"/>
            <a:ext cx="3117850" cy="710552"/>
          </a:xfrm>
          <a:prstGeom prst="rect">
            <a:avLst/>
          </a:prstGeom>
          <a:solidFill>
            <a:srgbClr val="D81C33"/>
          </a:solidFill>
          <a:ln>
            <a:noFill/>
          </a:ln>
        </p:spPr>
        <p:txBody>
          <a:bodyPr spcFirstLastPara="1" wrap="square" lIns="108000" tIns="108000" rIns="108000" bIns="108000" anchor="ctr" anchorCtr="0">
            <a:spAutoFit/>
          </a:bodyPr>
          <a:lstStyle/>
          <a:p>
            <a:pPr marL="0" marR="0" lvl="0" indent="0" algn="ctr" rtl="0">
              <a:spcBef>
                <a:spcPts val="0"/>
              </a:spcBef>
              <a:spcAft>
                <a:spcPts val="0"/>
              </a:spcAft>
              <a:buNone/>
            </a:pPr>
            <a:r>
              <a:rPr lang="en-GB" sz="1600" b="1">
                <a:solidFill>
                  <a:schemeClr val="lt1"/>
                </a:solidFill>
                <a:latin typeface="Twinkl" pitchFamily="2" charset="0"/>
                <a:sym typeface="Arial"/>
              </a:rPr>
              <a:t>Fourth: </a:t>
            </a:r>
            <a:br>
              <a:rPr lang="en-GB" sz="1600" b="1">
                <a:solidFill>
                  <a:schemeClr val="lt1"/>
                </a:solidFill>
                <a:latin typeface="Twinkl" pitchFamily="2" charset="0"/>
                <a:sym typeface="Arial"/>
              </a:rPr>
            </a:br>
            <a:r>
              <a:rPr lang="en-GB" sz="1600" b="1">
                <a:solidFill>
                  <a:schemeClr val="lt1"/>
                </a:solidFill>
                <a:latin typeface="Twinkl" pitchFamily="2" charset="0"/>
                <a:sym typeface="Arial"/>
              </a:rPr>
              <a:t>Guardians/Ministers</a:t>
            </a:r>
            <a:endParaRPr>
              <a:latin typeface="Twinkl" pitchFamily="2" charset="0"/>
            </a:endParaRPr>
          </a:p>
        </p:txBody>
      </p:sp>
      <p:sp>
        <p:nvSpPr>
          <p:cNvPr id="59" name="Google Shape;59;p5"/>
          <p:cNvSpPr/>
          <p:nvPr/>
        </p:nvSpPr>
        <p:spPr>
          <a:xfrm>
            <a:off x="755650" y="3843239"/>
            <a:ext cx="3117850" cy="710552"/>
          </a:xfrm>
          <a:prstGeom prst="rect">
            <a:avLst/>
          </a:prstGeom>
          <a:solidFill>
            <a:srgbClr val="D81C33"/>
          </a:solidFill>
          <a:ln>
            <a:noFill/>
          </a:ln>
        </p:spPr>
        <p:txBody>
          <a:bodyPr spcFirstLastPara="1" wrap="square" lIns="108000" tIns="108000" rIns="108000" bIns="108000" anchor="ctr" anchorCtr="0">
            <a:spAutoFit/>
          </a:bodyPr>
          <a:lstStyle/>
          <a:p>
            <a:pPr marL="0" marR="0" lvl="0" indent="0" algn="ctr" rtl="0">
              <a:spcBef>
                <a:spcPts val="0"/>
              </a:spcBef>
              <a:spcAft>
                <a:spcPts val="0"/>
              </a:spcAft>
              <a:buNone/>
            </a:pPr>
            <a:r>
              <a:rPr lang="en-GB" sz="1600" b="1">
                <a:solidFill>
                  <a:schemeClr val="lt1"/>
                </a:solidFill>
                <a:latin typeface="Twinkl" pitchFamily="2" charset="0"/>
                <a:sym typeface="Arial"/>
              </a:rPr>
              <a:t>Fifth: </a:t>
            </a:r>
            <a:br>
              <a:rPr lang="en-GB" sz="1600" b="1">
                <a:solidFill>
                  <a:schemeClr val="lt1"/>
                </a:solidFill>
                <a:latin typeface="Twinkl" pitchFamily="2" charset="0"/>
                <a:sym typeface="Arial"/>
              </a:rPr>
            </a:br>
            <a:r>
              <a:rPr lang="en-GB" sz="1600" b="1">
                <a:solidFill>
                  <a:schemeClr val="lt1"/>
                </a:solidFill>
                <a:latin typeface="Twinkl" pitchFamily="2" charset="0"/>
                <a:sym typeface="Arial"/>
              </a:rPr>
              <a:t>Helpers/Protectors</a:t>
            </a:r>
            <a:endParaRPr>
              <a:latin typeface="Twinkl" pitchFamily="2" charset="0"/>
            </a:endParaRPr>
          </a:p>
        </p:txBody>
      </p:sp>
      <p:sp>
        <p:nvSpPr>
          <p:cNvPr id="60" name="Google Shape;60;p5"/>
          <p:cNvSpPr/>
          <p:nvPr/>
        </p:nvSpPr>
        <p:spPr>
          <a:xfrm>
            <a:off x="755650" y="4612755"/>
            <a:ext cx="3117849" cy="710552"/>
          </a:xfrm>
          <a:prstGeom prst="rect">
            <a:avLst/>
          </a:prstGeom>
          <a:solidFill>
            <a:srgbClr val="D81C33"/>
          </a:solidFill>
          <a:ln>
            <a:noFill/>
          </a:ln>
        </p:spPr>
        <p:txBody>
          <a:bodyPr spcFirstLastPara="1" wrap="square" lIns="108000" tIns="108000" rIns="108000" bIns="108000" anchor="ctr" anchorCtr="0">
            <a:spAutoFit/>
          </a:bodyPr>
          <a:lstStyle/>
          <a:p>
            <a:pPr marL="0" marR="0" lvl="0" indent="0" algn="ctr" rtl="0">
              <a:spcBef>
                <a:spcPts val="0"/>
              </a:spcBef>
              <a:spcAft>
                <a:spcPts val="0"/>
              </a:spcAft>
              <a:buNone/>
            </a:pPr>
            <a:r>
              <a:rPr lang="en-GB" sz="1600" b="1">
                <a:solidFill>
                  <a:schemeClr val="lt1"/>
                </a:solidFill>
                <a:latin typeface="Twinkl" pitchFamily="2" charset="0"/>
                <a:sym typeface="Arial"/>
              </a:rPr>
              <a:t>Sixth: </a:t>
            </a:r>
            <a:br>
              <a:rPr lang="en-GB" sz="1600" b="1">
                <a:solidFill>
                  <a:schemeClr val="lt1"/>
                </a:solidFill>
                <a:latin typeface="Twinkl" pitchFamily="2" charset="0"/>
                <a:sym typeface="Arial"/>
              </a:rPr>
            </a:br>
            <a:r>
              <a:rPr lang="en-GB" sz="1600" b="1">
                <a:solidFill>
                  <a:schemeClr val="lt1"/>
                </a:solidFill>
                <a:latin typeface="Twinkl" pitchFamily="2" charset="0"/>
                <a:sym typeface="Arial"/>
              </a:rPr>
              <a:t>Items used in palace</a:t>
            </a:r>
            <a:endParaRPr>
              <a:latin typeface="Twinkl" pitchFamily="2" charset="0"/>
            </a:endParaRPr>
          </a:p>
        </p:txBody>
      </p:sp>
      <p:sp>
        <p:nvSpPr>
          <p:cNvPr id="61" name="Google Shape;61;p5"/>
          <p:cNvSpPr/>
          <p:nvPr/>
        </p:nvSpPr>
        <p:spPr>
          <a:xfrm>
            <a:off x="755650" y="5382273"/>
            <a:ext cx="3117850" cy="710552"/>
          </a:xfrm>
          <a:prstGeom prst="rect">
            <a:avLst/>
          </a:prstGeom>
          <a:solidFill>
            <a:srgbClr val="D81C33"/>
          </a:solidFill>
          <a:ln>
            <a:noFill/>
          </a:ln>
        </p:spPr>
        <p:txBody>
          <a:bodyPr spcFirstLastPara="1" wrap="square" lIns="108000" tIns="108000" rIns="108000" bIns="108000" anchor="ctr" anchorCtr="0">
            <a:spAutoFit/>
          </a:bodyPr>
          <a:lstStyle/>
          <a:p>
            <a:pPr marL="0" marR="0" lvl="0" indent="0" algn="ctr" rtl="0">
              <a:spcBef>
                <a:spcPts val="0"/>
              </a:spcBef>
              <a:spcAft>
                <a:spcPts val="0"/>
              </a:spcAft>
              <a:buNone/>
            </a:pPr>
            <a:r>
              <a:rPr lang="en-GB" sz="1600" b="1">
                <a:solidFill>
                  <a:schemeClr val="lt1"/>
                </a:solidFill>
                <a:latin typeface="Twinkl" pitchFamily="2" charset="0"/>
                <a:sym typeface="Arial"/>
              </a:rPr>
              <a:t>Seventh: </a:t>
            </a:r>
            <a:br>
              <a:rPr lang="en-GB" sz="1600" b="1">
                <a:solidFill>
                  <a:schemeClr val="lt1"/>
                </a:solidFill>
                <a:latin typeface="Twinkl" pitchFamily="2" charset="0"/>
                <a:sym typeface="Arial"/>
              </a:rPr>
            </a:br>
            <a:r>
              <a:rPr lang="en-GB" sz="1600" b="1">
                <a:solidFill>
                  <a:schemeClr val="lt1"/>
                </a:solidFill>
                <a:latin typeface="Twinkl" pitchFamily="2" charset="0"/>
                <a:sym typeface="Arial"/>
              </a:rPr>
              <a:t>Items used away from palace</a:t>
            </a:r>
            <a:endParaRPr>
              <a:latin typeface="Twinkl" pitchFamily="2" charset="0"/>
            </a:endParaRPr>
          </a:p>
        </p:txBody>
      </p:sp>
      <p:pic>
        <p:nvPicPr>
          <p:cNvPr id="62" name="Google Shape;62;p5"/>
          <p:cNvPicPr preferRelativeResize="0"/>
          <p:nvPr/>
        </p:nvPicPr>
        <p:blipFill rotWithShape="1">
          <a:blip r:embed="rId3">
            <a:alphaModFix/>
          </a:blip>
          <a:srcRect l="2080" t="6143" b="20641"/>
          <a:stretch/>
        </p:blipFill>
        <p:spPr>
          <a:xfrm>
            <a:off x="4000500" y="765175"/>
            <a:ext cx="4387850" cy="5327649"/>
          </a:xfrm>
          <a:prstGeom prst="rect">
            <a:avLst/>
          </a:prstGeom>
          <a:noFill/>
          <a:ln>
            <a:noFill/>
          </a:ln>
        </p:spPr>
      </p:pic>
      <p:sp>
        <p:nvSpPr>
          <p:cNvPr id="63" name="Google Shape;63;p5"/>
          <p:cNvSpPr txBox="1"/>
          <p:nvPr/>
        </p:nvSpPr>
        <p:spPr>
          <a:xfrm>
            <a:off x="4293547" y="5952015"/>
            <a:ext cx="3801755" cy="107698"/>
          </a:xfrm>
          <a:prstGeom prst="rect">
            <a:avLst/>
          </a:prstGeom>
          <a:noFill/>
          <a:ln>
            <a:noFill/>
          </a:ln>
        </p:spPr>
        <p:txBody>
          <a:bodyPr spcFirstLastPara="1" wrap="square" lIns="0" tIns="0" rIns="0" bIns="0" anchor="ctr" anchorCtr="1">
            <a:noAutofit/>
          </a:bodyPr>
          <a:lstStyle/>
          <a:p>
            <a:pPr marL="0" marR="0" lvl="0" indent="0" algn="ctr" rtl="0">
              <a:lnSpc>
                <a:spcPct val="100000"/>
              </a:lnSpc>
              <a:spcBef>
                <a:spcPts val="0"/>
              </a:spcBef>
              <a:spcAft>
                <a:spcPts val="0"/>
              </a:spcAft>
              <a:buClr>
                <a:schemeClr val="lt1"/>
              </a:buClr>
              <a:buSzPts val="500"/>
              <a:buFont typeface="Arial"/>
              <a:buNone/>
            </a:pPr>
            <a:r>
              <a:rPr lang="en-GB" sz="500">
                <a:solidFill>
                  <a:schemeClr val="lt1"/>
                </a:solidFill>
                <a:latin typeface="Roboto"/>
                <a:ea typeface="Roboto"/>
                <a:cs typeface="Roboto"/>
                <a:sym typeface="Roboto"/>
              </a:rPr>
              <a:t>“</a:t>
            </a:r>
            <a:r>
              <a:rPr lang="en-GB" sz="500" b="1">
                <a:solidFill>
                  <a:schemeClr val="lt1"/>
                </a:solidFill>
                <a:latin typeface="Roboto"/>
                <a:ea typeface="Roboto"/>
                <a:cs typeface="Roboto"/>
                <a:sym typeface="Roboto"/>
              </a:rPr>
              <a:t>Japanese Doll Festival, Girls' Day: Hinamatsuri, Kyoto； ひな祭り、ひな人形、京都</a:t>
            </a:r>
            <a:r>
              <a:rPr lang="en-GB" sz="500">
                <a:solidFill>
                  <a:schemeClr val="lt1"/>
                </a:solidFill>
                <a:latin typeface="Roboto"/>
                <a:ea typeface="Roboto"/>
                <a:cs typeface="Roboto"/>
                <a:sym typeface="Roboto"/>
              </a:rPr>
              <a:t>” by [</a:t>
            </a:r>
            <a:r>
              <a:rPr lang="en-GB" sz="500" b="1">
                <a:solidFill>
                  <a:schemeClr val="lt1"/>
                </a:solidFill>
                <a:latin typeface="Roboto"/>
                <a:ea typeface="Roboto"/>
                <a:cs typeface="Roboto"/>
                <a:sym typeface="Roboto"/>
              </a:rPr>
              <a:t>Nullumayulife</a:t>
            </a:r>
            <a:r>
              <a:rPr lang="en-GB" sz="500">
                <a:solidFill>
                  <a:schemeClr val="lt1"/>
                </a:solidFill>
                <a:latin typeface="Roboto"/>
                <a:ea typeface="Roboto"/>
                <a:cs typeface="Roboto"/>
                <a:sym typeface="Roboto"/>
              </a:rPr>
              <a:t>] is licensed under </a:t>
            </a:r>
            <a:r>
              <a:rPr lang="en-GB" sz="500" b="1" u="sng">
                <a:solidFill>
                  <a:schemeClr val="dk1"/>
                </a:solidFill>
                <a:latin typeface="Roboto"/>
                <a:ea typeface="Roboto"/>
                <a:cs typeface="Roboto"/>
                <a:sym typeface="Roboto"/>
                <a:hlinkClick r:id="rId4">
                  <a:extLst>
                    <a:ext uri="{A12FA001-AC4F-418D-AE19-62706E023703}">
                      <ahyp:hlinkClr xmlns:ahyp="http://schemas.microsoft.com/office/drawing/2018/hyperlinkcolor" val="tx"/>
                    </a:ext>
                  </a:extLst>
                </a:hlinkClick>
              </a:rPr>
              <a:t>CC BY 2.0</a:t>
            </a:r>
            <a:endParaRPr sz="500" b="1">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6"/>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sz="3600" dirty="0" err="1">
                <a:latin typeface="Twinkl" pitchFamily="2" charset="0"/>
              </a:rPr>
              <a:t>Hinamatsuri</a:t>
            </a:r>
            <a:r>
              <a:rPr lang="en-GB" sz="3600" dirty="0">
                <a:latin typeface="Twinkl" pitchFamily="2" charset="0"/>
              </a:rPr>
              <a:t> Dolls</a:t>
            </a:r>
            <a:endParaRPr sz="3600" dirty="0">
              <a:latin typeface="Twinkl" pitchFamily="2" charset="0"/>
              <a:sym typeface="Arial"/>
            </a:endParaRPr>
          </a:p>
        </p:txBody>
      </p:sp>
      <p:sp>
        <p:nvSpPr>
          <p:cNvPr id="69" name="Google Shape;69;p6"/>
          <p:cNvSpPr/>
          <p:nvPr/>
        </p:nvSpPr>
        <p:spPr>
          <a:xfrm>
            <a:off x="750885" y="1379665"/>
            <a:ext cx="7632700" cy="480131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dirty="0">
                <a:solidFill>
                  <a:schemeClr val="dk1"/>
                </a:solidFill>
                <a:latin typeface="Twinkl" pitchFamily="2" charset="0"/>
                <a:sym typeface="Arial"/>
              </a:rPr>
              <a:t>Families will usually obtain a new set of two main dolls before their daughter’s first </a:t>
            </a:r>
            <a:r>
              <a:rPr lang="en-GB" sz="2400" dirty="0" err="1">
                <a:solidFill>
                  <a:schemeClr val="dk1"/>
                </a:solidFill>
                <a:latin typeface="Twinkl" pitchFamily="2" charset="0"/>
                <a:sym typeface="Arial"/>
              </a:rPr>
              <a:t>Hinamatsuri</a:t>
            </a:r>
            <a:r>
              <a:rPr lang="en-GB" sz="2400" dirty="0">
                <a:solidFill>
                  <a:schemeClr val="dk1"/>
                </a:solidFill>
                <a:latin typeface="Twinkl" pitchFamily="2" charset="0"/>
                <a:sym typeface="Arial"/>
              </a:rPr>
              <a:t>, traditionally from the parents or as a gift from the grandparents. </a:t>
            </a:r>
            <a:endParaRPr dirty="0">
              <a:latin typeface="Twinkl" pitchFamily="2" charset="0"/>
            </a:endParaRPr>
          </a:p>
          <a:p>
            <a:pPr marL="0" marR="0" lvl="0" indent="0" algn="l" rtl="0">
              <a:spcBef>
                <a:spcPts val="0"/>
              </a:spcBef>
              <a:spcAft>
                <a:spcPts val="0"/>
              </a:spcAft>
              <a:buNone/>
            </a:pPr>
            <a:endParaRPr sz="2400" dirty="0">
              <a:solidFill>
                <a:schemeClr val="dk1"/>
              </a:solidFill>
              <a:latin typeface="Twinkl" pitchFamily="2" charset="0"/>
              <a:sym typeface="Arial"/>
            </a:endParaRPr>
          </a:p>
          <a:p>
            <a:pPr marL="0" marR="0" lvl="0" indent="0" algn="l" rtl="0">
              <a:spcBef>
                <a:spcPts val="0"/>
              </a:spcBef>
              <a:spcAft>
                <a:spcPts val="0"/>
              </a:spcAft>
              <a:buNone/>
            </a:pPr>
            <a:r>
              <a:rPr lang="en-GB" sz="2400" dirty="0">
                <a:solidFill>
                  <a:schemeClr val="dk1"/>
                </a:solidFill>
                <a:latin typeface="Twinkl" pitchFamily="2" charset="0"/>
                <a:sym typeface="Arial"/>
              </a:rPr>
              <a:t>It is also common for other relatives or friends to gift a </a:t>
            </a:r>
            <a:r>
              <a:rPr lang="en-GB" sz="2400" dirty="0" err="1">
                <a:solidFill>
                  <a:schemeClr val="dk1"/>
                </a:solidFill>
                <a:latin typeface="Twinkl" pitchFamily="2" charset="0"/>
                <a:sym typeface="Arial"/>
              </a:rPr>
              <a:t>newborn</a:t>
            </a:r>
            <a:r>
              <a:rPr lang="en-GB" sz="2400" dirty="0">
                <a:solidFill>
                  <a:schemeClr val="dk1"/>
                </a:solidFill>
                <a:latin typeface="Twinkl" pitchFamily="2" charset="0"/>
                <a:sym typeface="Arial"/>
              </a:rPr>
              <a:t> baby girl with other dolls or accessories for her display. A full set of dolls is expensive, ranging from $1000 to $2500, so they may be passed on from older generations as an heirloom. </a:t>
            </a:r>
            <a:endParaRPr dirty="0">
              <a:latin typeface="Twinkl" pitchFamily="2" charset="0"/>
            </a:endParaRPr>
          </a:p>
          <a:p>
            <a:pPr marL="0" marR="0" lvl="0" indent="0" algn="l" rtl="0">
              <a:spcBef>
                <a:spcPts val="0"/>
              </a:spcBef>
              <a:spcAft>
                <a:spcPts val="0"/>
              </a:spcAft>
              <a:buNone/>
            </a:pPr>
            <a:endParaRPr sz="2400" dirty="0">
              <a:solidFill>
                <a:schemeClr val="dk1"/>
              </a:solidFill>
              <a:latin typeface="Twinkl" pitchFamily="2" charset="0"/>
              <a:sym typeface="Arial"/>
            </a:endParaRPr>
          </a:p>
          <a:p>
            <a:pPr marL="0" marR="0" lvl="0" indent="0" algn="l" rtl="0">
              <a:spcBef>
                <a:spcPts val="0"/>
              </a:spcBef>
              <a:spcAft>
                <a:spcPts val="0"/>
              </a:spcAft>
              <a:buNone/>
            </a:pPr>
            <a:r>
              <a:rPr lang="en-GB" sz="2400" dirty="0">
                <a:solidFill>
                  <a:schemeClr val="dk1"/>
                </a:solidFill>
                <a:latin typeface="Twinkl" pitchFamily="2" charset="0"/>
                <a:sym typeface="Arial"/>
              </a:rPr>
              <a:t>The </a:t>
            </a:r>
            <a:r>
              <a:rPr lang="en-GB" sz="2400" dirty="0" err="1">
                <a:solidFill>
                  <a:schemeClr val="dk1"/>
                </a:solidFill>
                <a:latin typeface="Twinkl" pitchFamily="2" charset="0"/>
                <a:sym typeface="Arial"/>
              </a:rPr>
              <a:t>hinadan</a:t>
            </a:r>
            <a:r>
              <a:rPr lang="en-GB" sz="2400" dirty="0">
                <a:solidFill>
                  <a:schemeClr val="dk1"/>
                </a:solidFill>
                <a:latin typeface="Twinkl" pitchFamily="2" charset="0"/>
                <a:sym typeface="Arial"/>
              </a:rPr>
              <a:t> is seen as a cultural treasure and is often one of the most valuable possessions in the home, cherished by all members of the family. </a:t>
            </a:r>
            <a:endParaRPr dirty="0">
              <a:latin typeface="Twinkl"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7"/>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sz="3600" dirty="0">
                <a:latin typeface="Twinkl" pitchFamily="2" charset="0"/>
              </a:rPr>
              <a:t>Traditions of </a:t>
            </a:r>
            <a:r>
              <a:rPr lang="en-GB" sz="3600" dirty="0" err="1">
                <a:latin typeface="Twinkl" pitchFamily="2" charset="0"/>
              </a:rPr>
              <a:t>Hinamatsuri</a:t>
            </a:r>
            <a:r>
              <a:rPr lang="en-GB" sz="3600" dirty="0">
                <a:latin typeface="Twinkl" pitchFamily="2" charset="0"/>
              </a:rPr>
              <a:t> Dolls</a:t>
            </a:r>
            <a:endParaRPr sz="3600" dirty="0">
              <a:latin typeface="Twinkl" pitchFamily="2" charset="0"/>
              <a:sym typeface="Arial"/>
            </a:endParaRPr>
          </a:p>
        </p:txBody>
      </p:sp>
      <p:sp>
        <p:nvSpPr>
          <p:cNvPr id="75" name="Google Shape;75;p7"/>
          <p:cNvSpPr/>
          <p:nvPr/>
        </p:nvSpPr>
        <p:spPr>
          <a:xfrm>
            <a:off x="755650" y="1440331"/>
            <a:ext cx="7632700" cy="513986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dirty="0">
                <a:solidFill>
                  <a:schemeClr val="dk1"/>
                </a:solidFill>
                <a:latin typeface="Twinkl" pitchFamily="2" charset="0"/>
                <a:sym typeface="Arial"/>
              </a:rPr>
              <a:t>Dolls are often displayed a few days before </a:t>
            </a:r>
            <a:br>
              <a:rPr lang="en-GB" sz="2400" dirty="0">
                <a:solidFill>
                  <a:schemeClr val="dk1"/>
                </a:solidFill>
                <a:latin typeface="Twinkl" pitchFamily="2" charset="0"/>
                <a:sym typeface="Arial"/>
              </a:rPr>
            </a:br>
            <a:r>
              <a:rPr lang="en-GB" sz="2400" dirty="0">
                <a:solidFill>
                  <a:schemeClr val="dk1"/>
                </a:solidFill>
                <a:latin typeface="Twinkl" pitchFamily="2" charset="0"/>
                <a:sym typeface="Arial"/>
              </a:rPr>
              <a:t>the 3</a:t>
            </a:r>
            <a:r>
              <a:rPr lang="en-GB" sz="2400" baseline="30000" dirty="0">
                <a:solidFill>
                  <a:schemeClr val="dk1"/>
                </a:solidFill>
                <a:latin typeface="Twinkl" pitchFamily="2" charset="0"/>
                <a:sym typeface="Arial"/>
              </a:rPr>
              <a:t>rd</a:t>
            </a:r>
            <a:r>
              <a:rPr lang="en-GB" sz="2400" dirty="0">
                <a:solidFill>
                  <a:schemeClr val="dk1"/>
                </a:solidFill>
                <a:latin typeface="Twinkl" pitchFamily="2" charset="0"/>
                <a:sym typeface="Arial"/>
              </a:rPr>
              <a:t> of March as they are believed to </a:t>
            </a:r>
            <a:br>
              <a:rPr lang="en-GB" sz="2400" dirty="0">
                <a:solidFill>
                  <a:schemeClr val="dk1"/>
                </a:solidFill>
                <a:latin typeface="Twinkl" pitchFamily="2" charset="0"/>
                <a:sym typeface="Arial"/>
              </a:rPr>
            </a:br>
            <a:r>
              <a:rPr lang="en-GB" sz="2400" dirty="0">
                <a:solidFill>
                  <a:schemeClr val="dk1"/>
                </a:solidFill>
                <a:latin typeface="Twinkl" pitchFamily="2" charset="0"/>
                <a:sym typeface="Arial"/>
              </a:rPr>
              <a:t>ward off evil spirits and bring good </a:t>
            </a:r>
            <a:br>
              <a:rPr lang="en-GB" sz="2400" dirty="0">
                <a:solidFill>
                  <a:schemeClr val="dk1"/>
                </a:solidFill>
                <a:latin typeface="Twinkl" pitchFamily="2" charset="0"/>
                <a:sym typeface="Arial"/>
              </a:rPr>
            </a:br>
            <a:r>
              <a:rPr lang="en-GB" sz="2400" dirty="0">
                <a:solidFill>
                  <a:schemeClr val="dk1"/>
                </a:solidFill>
                <a:latin typeface="Twinkl" pitchFamily="2" charset="0"/>
                <a:sym typeface="Arial"/>
              </a:rPr>
              <a:t>luck and prosperity. According to </a:t>
            </a:r>
            <a:br>
              <a:rPr lang="en-GB" sz="2400" dirty="0">
                <a:solidFill>
                  <a:schemeClr val="dk1"/>
                </a:solidFill>
                <a:latin typeface="Twinkl" pitchFamily="2" charset="0"/>
                <a:sym typeface="Arial"/>
              </a:rPr>
            </a:br>
            <a:r>
              <a:rPr lang="en-GB" sz="2400" dirty="0">
                <a:solidFill>
                  <a:schemeClr val="dk1"/>
                </a:solidFill>
                <a:latin typeface="Twinkl" pitchFamily="2" charset="0"/>
                <a:sym typeface="Arial"/>
              </a:rPr>
              <a:t>tradition, if the dolls are displayed </a:t>
            </a:r>
            <a:br>
              <a:rPr lang="en-GB" sz="2400" dirty="0">
                <a:solidFill>
                  <a:schemeClr val="dk1"/>
                </a:solidFill>
                <a:latin typeface="Twinkl" pitchFamily="2" charset="0"/>
                <a:sym typeface="Arial"/>
              </a:rPr>
            </a:br>
            <a:r>
              <a:rPr lang="en-GB" sz="2400" dirty="0">
                <a:solidFill>
                  <a:schemeClr val="dk1"/>
                </a:solidFill>
                <a:latin typeface="Twinkl" pitchFamily="2" charset="0"/>
                <a:sym typeface="Arial"/>
              </a:rPr>
              <a:t>after the 4</a:t>
            </a:r>
            <a:r>
              <a:rPr lang="en-GB" sz="2400" baseline="30000" dirty="0">
                <a:solidFill>
                  <a:schemeClr val="dk1"/>
                </a:solidFill>
                <a:latin typeface="Twinkl" pitchFamily="2" charset="0"/>
                <a:sym typeface="Arial"/>
              </a:rPr>
              <a:t>th</a:t>
            </a:r>
            <a:r>
              <a:rPr lang="en-GB" sz="2400" dirty="0">
                <a:solidFill>
                  <a:schemeClr val="dk1"/>
                </a:solidFill>
                <a:latin typeface="Twinkl" pitchFamily="2" charset="0"/>
                <a:sym typeface="Arial"/>
              </a:rPr>
              <a:t> of March, a girl’s </a:t>
            </a:r>
            <a:br>
              <a:rPr lang="en-GB" sz="2400" dirty="0">
                <a:solidFill>
                  <a:schemeClr val="dk1"/>
                </a:solidFill>
                <a:latin typeface="Twinkl" pitchFamily="2" charset="0"/>
                <a:sym typeface="Arial"/>
              </a:rPr>
            </a:br>
            <a:r>
              <a:rPr lang="en-GB" sz="2400" dirty="0">
                <a:solidFill>
                  <a:schemeClr val="dk1"/>
                </a:solidFill>
                <a:latin typeface="Twinkl" pitchFamily="2" charset="0"/>
                <a:sym typeface="Arial"/>
              </a:rPr>
              <a:t>chances of marriage can be harmed. </a:t>
            </a:r>
            <a:br>
              <a:rPr lang="en-GB" sz="2400" dirty="0">
                <a:solidFill>
                  <a:schemeClr val="dk1"/>
                </a:solidFill>
                <a:latin typeface="Twinkl" pitchFamily="2" charset="0"/>
                <a:sym typeface="Arial"/>
              </a:rPr>
            </a:br>
            <a:r>
              <a:rPr lang="en-GB" sz="2400" dirty="0">
                <a:solidFill>
                  <a:schemeClr val="dk1"/>
                </a:solidFill>
                <a:latin typeface="Twinkl" pitchFamily="2" charset="0"/>
                <a:sym typeface="Arial"/>
              </a:rPr>
              <a:t>Although many families don’t believe </a:t>
            </a:r>
            <a:br>
              <a:rPr lang="en-GB" sz="2400" dirty="0">
                <a:solidFill>
                  <a:schemeClr val="dk1"/>
                </a:solidFill>
                <a:latin typeface="Twinkl" pitchFamily="2" charset="0"/>
                <a:sym typeface="Arial"/>
              </a:rPr>
            </a:br>
            <a:r>
              <a:rPr lang="en-GB" sz="2400" dirty="0">
                <a:solidFill>
                  <a:schemeClr val="dk1"/>
                </a:solidFill>
                <a:latin typeface="Twinkl" pitchFamily="2" charset="0"/>
                <a:sym typeface="Arial"/>
              </a:rPr>
              <a:t>this superstition, dolls are often quickly </a:t>
            </a:r>
            <a:br>
              <a:rPr lang="en-GB" sz="2400" dirty="0">
                <a:solidFill>
                  <a:schemeClr val="dk1"/>
                </a:solidFill>
                <a:latin typeface="Twinkl" pitchFamily="2" charset="0"/>
                <a:sym typeface="Arial"/>
              </a:rPr>
            </a:br>
            <a:r>
              <a:rPr lang="en-GB" sz="2400" dirty="0">
                <a:solidFill>
                  <a:schemeClr val="dk1"/>
                </a:solidFill>
                <a:latin typeface="Twinkl" pitchFamily="2" charset="0"/>
                <a:sym typeface="Arial"/>
              </a:rPr>
              <a:t>packed up after the festival for this </a:t>
            </a:r>
            <a:br>
              <a:rPr lang="en-GB" sz="2400" dirty="0">
                <a:solidFill>
                  <a:schemeClr val="dk1"/>
                </a:solidFill>
                <a:latin typeface="Twinkl" pitchFamily="2" charset="0"/>
                <a:sym typeface="Arial"/>
              </a:rPr>
            </a:br>
            <a:r>
              <a:rPr lang="en-GB" sz="2400" dirty="0">
                <a:solidFill>
                  <a:schemeClr val="dk1"/>
                </a:solidFill>
                <a:latin typeface="Twinkl" pitchFamily="2" charset="0"/>
                <a:sym typeface="Arial"/>
              </a:rPr>
              <a:t>reason. The display of </a:t>
            </a:r>
            <a:r>
              <a:rPr lang="en-GB" sz="2400" dirty="0" err="1">
                <a:solidFill>
                  <a:schemeClr val="dk1"/>
                </a:solidFill>
                <a:latin typeface="Twinkl" pitchFamily="2" charset="0"/>
                <a:sym typeface="Arial"/>
              </a:rPr>
              <a:t>hinamatsuri</a:t>
            </a:r>
            <a:r>
              <a:rPr lang="en-GB" sz="2400" dirty="0">
                <a:solidFill>
                  <a:schemeClr val="dk1"/>
                </a:solidFill>
                <a:latin typeface="Twinkl" pitchFamily="2" charset="0"/>
                <a:sym typeface="Arial"/>
              </a:rPr>
              <a:t> </a:t>
            </a:r>
            <a:br>
              <a:rPr lang="en-GB" sz="2400" dirty="0">
                <a:solidFill>
                  <a:schemeClr val="dk1"/>
                </a:solidFill>
                <a:latin typeface="Twinkl" pitchFamily="2" charset="0"/>
                <a:sym typeface="Arial"/>
              </a:rPr>
            </a:br>
            <a:r>
              <a:rPr lang="en-GB" sz="2400" dirty="0">
                <a:solidFill>
                  <a:schemeClr val="dk1"/>
                </a:solidFill>
                <a:latin typeface="Twinkl" pitchFamily="2" charset="0"/>
                <a:sym typeface="Arial"/>
              </a:rPr>
              <a:t>dolls will often end when a girl turns </a:t>
            </a:r>
            <a:br>
              <a:rPr lang="en-GB" sz="2400" dirty="0">
                <a:solidFill>
                  <a:schemeClr val="dk1"/>
                </a:solidFill>
                <a:latin typeface="Twinkl" pitchFamily="2" charset="0"/>
                <a:sym typeface="Arial"/>
              </a:rPr>
            </a:br>
            <a:r>
              <a:rPr lang="en-GB" sz="2400" dirty="0">
                <a:solidFill>
                  <a:schemeClr val="dk1"/>
                </a:solidFill>
                <a:latin typeface="Twinkl" pitchFamily="2" charset="0"/>
                <a:sym typeface="Arial"/>
              </a:rPr>
              <a:t>ten years old.</a:t>
            </a:r>
            <a:endParaRPr dirty="0">
              <a:latin typeface="Twinkl" pitchFamily="2" charset="0"/>
            </a:endParaRPr>
          </a:p>
          <a:p>
            <a:pPr marL="0" marR="0" lvl="0" indent="0" algn="l" rtl="0">
              <a:spcBef>
                <a:spcPts val="0"/>
              </a:spcBef>
              <a:spcAft>
                <a:spcPts val="0"/>
              </a:spcAft>
              <a:buNone/>
            </a:pPr>
            <a:endParaRPr sz="2200" dirty="0">
              <a:solidFill>
                <a:schemeClr val="dk1"/>
              </a:solidFill>
              <a:latin typeface="Arial"/>
              <a:ea typeface="Arial"/>
              <a:cs typeface="Arial"/>
              <a:sym typeface="Arial"/>
            </a:endParaRPr>
          </a:p>
        </p:txBody>
      </p:sp>
      <p:pic>
        <p:nvPicPr>
          <p:cNvPr id="76" name="Google Shape;76;p7"/>
          <p:cNvPicPr preferRelativeResize="0"/>
          <p:nvPr/>
        </p:nvPicPr>
        <p:blipFill rotWithShape="1">
          <a:blip r:embed="rId3">
            <a:alphaModFix/>
          </a:blip>
          <a:srcRect b="33508"/>
          <a:stretch/>
        </p:blipFill>
        <p:spPr>
          <a:xfrm>
            <a:off x="5857211" y="1473200"/>
            <a:ext cx="2531140" cy="49604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8"/>
          <p:cNvPicPr preferRelativeResize="0"/>
          <p:nvPr/>
        </p:nvPicPr>
        <p:blipFill rotWithShape="1">
          <a:blip r:embed="rId3">
            <a:alphaModFix/>
          </a:blip>
          <a:srcRect t="8984" b="28948"/>
          <a:stretch/>
        </p:blipFill>
        <p:spPr>
          <a:xfrm flipH="1">
            <a:off x="539750" y="3428999"/>
            <a:ext cx="8064500" cy="2879725"/>
          </a:xfrm>
          <a:prstGeom prst="rect">
            <a:avLst/>
          </a:prstGeom>
          <a:noFill/>
          <a:ln>
            <a:noFill/>
          </a:ln>
        </p:spPr>
      </p:pic>
      <p:sp>
        <p:nvSpPr>
          <p:cNvPr id="82" name="Google Shape;82;p8"/>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sz="3600" dirty="0">
                <a:latin typeface="Twinkl" pitchFamily="2" charset="0"/>
              </a:rPr>
              <a:t>Traditions of </a:t>
            </a:r>
            <a:r>
              <a:rPr lang="en-GB" sz="3600" dirty="0" err="1">
                <a:latin typeface="Twinkl" pitchFamily="2" charset="0"/>
              </a:rPr>
              <a:t>Hinamatsuri</a:t>
            </a:r>
            <a:r>
              <a:rPr lang="en-GB" sz="3600" dirty="0">
                <a:latin typeface="Twinkl" pitchFamily="2" charset="0"/>
              </a:rPr>
              <a:t> Dolls</a:t>
            </a:r>
            <a:endParaRPr sz="3600" dirty="0">
              <a:latin typeface="Twinkl" pitchFamily="2" charset="0"/>
              <a:sym typeface="Arial"/>
            </a:endParaRPr>
          </a:p>
        </p:txBody>
      </p:sp>
      <p:sp>
        <p:nvSpPr>
          <p:cNvPr id="83" name="Google Shape;83;p8"/>
          <p:cNvSpPr/>
          <p:nvPr/>
        </p:nvSpPr>
        <p:spPr>
          <a:xfrm>
            <a:off x="755650" y="1440331"/>
            <a:ext cx="7632700" cy="369331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dirty="0">
                <a:solidFill>
                  <a:schemeClr val="dk1"/>
                </a:solidFill>
                <a:latin typeface="Twinkl" pitchFamily="2" charset="0"/>
                <a:sym typeface="Arial"/>
              </a:rPr>
              <a:t>In ancient times, misfortunes and sin were transferred to a doll that was then discarded by throwing it into a river. This custom was thought to release bad luck and negative energy. </a:t>
            </a:r>
            <a:r>
              <a:rPr lang="en-GB" sz="2400" b="1" dirty="0">
                <a:solidFill>
                  <a:schemeClr val="dk1"/>
                </a:solidFill>
                <a:latin typeface="Twinkl" pitchFamily="2" charset="0"/>
                <a:sym typeface="Arial"/>
              </a:rPr>
              <a:t>Doll </a:t>
            </a:r>
            <a:r>
              <a:rPr lang="en-GB" sz="2400" b="1" dirty="0" err="1">
                <a:solidFill>
                  <a:schemeClr val="dk1"/>
                </a:solidFill>
                <a:latin typeface="Twinkl" pitchFamily="2" charset="0"/>
                <a:sym typeface="Arial"/>
              </a:rPr>
              <a:t>floatings</a:t>
            </a:r>
            <a:r>
              <a:rPr lang="en-GB" sz="2400" dirty="0">
                <a:solidFill>
                  <a:schemeClr val="dk1"/>
                </a:solidFill>
                <a:latin typeface="Twinkl" pitchFamily="2" charset="0"/>
                <a:sym typeface="Arial"/>
              </a:rPr>
              <a:t>, also known as </a:t>
            </a:r>
            <a:br>
              <a:rPr lang="en-GB" sz="2400" dirty="0">
                <a:solidFill>
                  <a:schemeClr val="dk1"/>
                </a:solidFill>
                <a:latin typeface="Twinkl" pitchFamily="2" charset="0"/>
                <a:sym typeface="Arial"/>
              </a:rPr>
            </a:br>
            <a:r>
              <a:rPr lang="en-GB" sz="2400" dirty="0" err="1">
                <a:solidFill>
                  <a:schemeClr val="dk1"/>
                </a:solidFill>
                <a:latin typeface="Twinkl" pitchFamily="2" charset="0"/>
                <a:sym typeface="Arial"/>
              </a:rPr>
              <a:t>hina-okuri</a:t>
            </a:r>
            <a:r>
              <a:rPr lang="en-GB" sz="2400" dirty="0">
                <a:solidFill>
                  <a:schemeClr val="dk1"/>
                </a:solidFill>
                <a:latin typeface="Twinkl" pitchFamily="2" charset="0"/>
                <a:sym typeface="Arial"/>
              </a:rPr>
              <a:t> (</a:t>
            </a:r>
            <a:r>
              <a:rPr lang="en-GB" sz="2400" dirty="0" err="1">
                <a:solidFill>
                  <a:schemeClr val="dk1"/>
                </a:solidFill>
                <a:latin typeface="+mn-lt"/>
                <a:sym typeface="Arial"/>
              </a:rPr>
              <a:t>ひなおくり</a:t>
            </a:r>
            <a:r>
              <a:rPr lang="en-GB" sz="2400" dirty="0">
                <a:solidFill>
                  <a:schemeClr val="dk1"/>
                </a:solidFill>
                <a:latin typeface="Twinkl" pitchFamily="2" charset="0"/>
                <a:sym typeface="Arial"/>
              </a:rPr>
              <a:t>) or </a:t>
            </a:r>
            <a:r>
              <a:rPr lang="en-GB" sz="2400" dirty="0" err="1">
                <a:solidFill>
                  <a:schemeClr val="dk1"/>
                </a:solidFill>
                <a:latin typeface="Twinkl" pitchFamily="2" charset="0"/>
                <a:sym typeface="Arial"/>
              </a:rPr>
              <a:t>nagashi-bina</a:t>
            </a:r>
            <a:r>
              <a:rPr lang="en-GB" sz="2400" dirty="0">
                <a:solidFill>
                  <a:schemeClr val="dk1"/>
                </a:solidFill>
                <a:latin typeface="Twinkl" pitchFamily="2" charset="0"/>
                <a:sym typeface="Arial"/>
              </a:rPr>
              <a:t> (</a:t>
            </a:r>
            <a:r>
              <a:rPr lang="en-GB" sz="2400" dirty="0" err="1">
                <a:solidFill>
                  <a:schemeClr val="dk1"/>
                </a:solidFill>
                <a:latin typeface="+mn-lt"/>
                <a:sym typeface="Arial"/>
              </a:rPr>
              <a:t>ながしびな</a:t>
            </a:r>
            <a:r>
              <a:rPr lang="en-GB" sz="2400" dirty="0">
                <a:solidFill>
                  <a:schemeClr val="dk1"/>
                </a:solidFill>
                <a:latin typeface="Twinkl" pitchFamily="2" charset="0"/>
                <a:sym typeface="Arial"/>
              </a:rPr>
              <a:t>), are still a common event in Japan and traditionally held late in the afternoon of the 3</a:t>
            </a:r>
            <a:r>
              <a:rPr lang="en-GB" sz="2400" baseline="30000" dirty="0">
                <a:solidFill>
                  <a:schemeClr val="dk1"/>
                </a:solidFill>
                <a:latin typeface="Twinkl" pitchFamily="2" charset="0"/>
                <a:sym typeface="Arial"/>
              </a:rPr>
              <a:t>rd</a:t>
            </a:r>
            <a:r>
              <a:rPr lang="en-GB" sz="2400" dirty="0">
                <a:solidFill>
                  <a:schemeClr val="dk1"/>
                </a:solidFill>
                <a:latin typeface="Twinkl" pitchFamily="2" charset="0"/>
                <a:sym typeface="Arial"/>
              </a:rPr>
              <a:t> of March. </a:t>
            </a:r>
            <a:br>
              <a:rPr lang="en-GB" sz="2400" dirty="0">
                <a:solidFill>
                  <a:schemeClr val="dk1"/>
                </a:solidFill>
                <a:latin typeface="Twinkl" pitchFamily="2" charset="0"/>
                <a:sym typeface="Arial"/>
              </a:rPr>
            </a:br>
            <a:r>
              <a:rPr lang="en-GB" sz="2400" dirty="0">
                <a:solidFill>
                  <a:schemeClr val="dk1"/>
                </a:solidFill>
                <a:latin typeface="Twinkl" pitchFamily="2" charset="0"/>
                <a:sym typeface="Arial"/>
              </a:rPr>
              <a:t>At these ceremonies, dolls made from </a:t>
            </a:r>
            <a:br>
              <a:rPr lang="en-GB" sz="2400" dirty="0">
                <a:solidFill>
                  <a:schemeClr val="dk1"/>
                </a:solidFill>
                <a:latin typeface="Twinkl" pitchFamily="2" charset="0"/>
                <a:sym typeface="Arial"/>
              </a:rPr>
            </a:br>
            <a:r>
              <a:rPr lang="en-GB" sz="2400" dirty="0">
                <a:solidFill>
                  <a:schemeClr val="dk1"/>
                </a:solidFill>
                <a:latin typeface="Twinkl" pitchFamily="2" charset="0"/>
                <a:sym typeface="Arial"/>
              </a:rPr>
              <a:t>paper or straw are sent down </a:t>
            </a:r>
            <a:br>
              <a:rPr lang="en-GB" sz="2400" dirty="0">
                <a:solidFill>
                  <a:schemeClr val="dk1"/>
                </a:solidFill>
                <a:latin typeface="Twinkl" pitchFamily="2" charset="0"/>
                <a:sym typeface="Arial"/>
              </a:rPr>
            </a:br>
            <a:r>
              <a:rPr lang="en-GB" sz="2400" dirty="0">
                <a:solidFill>
                  <a:schemeClr val="dk1"/>
                </a:solidFill>
                <a:latin typeface="Twinkl" pitchFamily="2" charset="0"/>
                <a:sym typeface="Arial"/>
              </a:rPr>
              <a:t>the river on small boats.</a:t>
            </a:r>
            <a:endParaRPr dirty="0">
              <a:latin typeface="Twinkl"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9"/>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sz="3600" dirty="0" err="1">
                <a:latin typeface="Twinkl" pitchFamily="2" charset="0"/>
              </a:rPr>
              <a:t>Hinamatsuri</a:t>
            </a:r>
            <a:r>
              <a:rPr lang="en-GB" sz="3600" dirty="0">
                <a:latin typeface="Twinkl" pitchFamily="2" charset="0"/>
              </a:rPr>
              <a:t> Decorations</a:t>
            </a:r>
            <a:endParaRPr sz="3600" dirty="0">
              <a:latin typeface="Twinkl" pitchFamily="2" charset="0"/>
              <a:sym typeface="Arial"/>
            </a:endParaRPr>
          </a:p>
        </p:txBody>
      </p:sp>
      <p:sp>
        <p:nvSpPr>
          <p:cNvPr id="89" name="Google Shape;89;p9"/>
          <p:cNvSpPr/>
          <p:nvPr/>
        </p:nvSpPr>
        <p:spPr>
          <a:xfrm>
            <a:off x="755650" y="1440331"/>
            <a:ext cx="7632700" cy="295465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dirty="0">
                <a:solidFill>
                  <a:schemeClr val="dk1"/>
                </a:solidFill>
                <a:latin typeface="Twinkl" pitchFamily="2" charset="0"/>
                <a:sym typeface="Arial"/>
              </a:rPr>
              <a:t>In the days leading up to </a:t>
            </a:r>
            <a:r>
              <a:rPr lang="en-GB" sz="2400" dirty="0" err="1">
                <a:solidFill>
                  <a:schemeClr val="dk1"/>
                </a:solidFill>
                <a:latin typeface="Twinkl" pitchFamily="2" charset="0"/>
                <a:sym typeface="Arial"/>
              </a:rPr>
              <a:t>Hinamatsuri</a:t>
            </a:r>
            <a:r>
              <a:rPr lang="en-GB" sz="2400" dirty="0">
                <a:solidFill>
                  <a:schemeClr val="dk1"/>
                </a:solidFill>
                <a:latin typeface="Twinkl" pitchFamily="2" charset="0"/>
                <a:sym typeface="Arial"/>
              </a:rPr>
              <a:t>, girls will often hold parties with their friends. Sprigs of peach blossoms and hanging ornaments known as </a:t>
            </a:r>
            <a:r>
              <a:rPr lang="en-GB" sz="2400" dirty="0" err="1">
                <a:solidFill>
                  <a:schemeClr val="dk1"/>
                </a:solidFill>
                <a:latin typeface="Twinkl" pitchFamily="2" charset="0"/>
                <a:sym typeface="Arial"/>
              </a:rPr>
              <a:t>tsurushi-bina</a:t>
            </a:r>
            <a:r>
              <a:rPr lang="en-GB" sz="2400" dirty="0">
                <a:solidFill>
                  <a:schemeClr val="dk1"/>
                </a:solidFill>
                <a:latin typeface="Twinkl" pitchFamily="2" charset="0"/>
                <a:sym typeface="Arial"/>
              </a:rPr>
              <a:t> (</a:t>
            </a:r>
            <a:r>
              <a:rPr lang="en-GB" sz="2400" dirty="0" err="1">
                <a:solidFill>
                  <a:schemeClr val="dk1"/>
                </a:solidFill>
                <a:latin typeface="+mn-lt"/>
                <a:sym typeface="Arial"/>
              </a:rPr>
              <a:t>つるしびな</a:t>
            </a:r>
            <a:r>
              <a:rPr lang="en-GB" sz="2400" dirty="0">
                <a:solidFill>
                  <a:schemeClr val="dk1"/>
                </a:solidFill>
                <a:latin typeface="Twinkl" pitchFamily="2" charset="0"/>
                <a:sym typeface="Arial"/>
              </a:rPr>
              <a:t>), made from silk and threads, are often displayed near the </a:t>
            </a:r>
            <a:r>
              <a:rPr lang="en-GB" sz="2400" dirty="0" err="1">
                <a:solidFill>
                  <a:schemeClr val="dk1"/>
                </a:solidFill>
                <a:latin typeface="Twinkl" pitchFamily="2" charset="0"/>
                <a:sym typeface="Arial"/>
              </a:rPr>
              <a:t>hinakazari</a:t>
            </a:r>
            <a:r>
              <a:rPr lang="en-GB" sz="2400" dirty="0">
                <a:solidFill>
                  <a:schemeClr val="dk1"/>
                </a:solidFill>
                <a:latin typeface="Twinkl" pitchFamily="2" charset="0"/>
                <a:sym typeface="Arial"/>
              </a:rPr>
              <a:t>. These decorations will often feature rabbits, monkeys, fish and dolls as lucky symbols of happiness and growth. </a:t>
            </a:r>
            <a:endParaRPr dirty="0">
              <a:latin typeface="Twinkl" pitchFamily="2" charset="0"/>
            </a:endParaRPr>
          </a:p>
          <a:p>
            <a:pPr marL="0" marR="0" lvl="0" indent="0" algn="l" rtl="0">
              <a:spcBef>
                <a:spcPts val="0"/>
              </a:spcBef>
              <a:spcAft>
                <a:spcPts val="0"/>
              </a:spcAft>
              <a:buNone/>
            </a:pPr>
            <a:endParaRPr sz="2400" dirty="0">
              <a:solidFill>
                <a:schemeClr val="dk1"/>
              </a:solidFill>
              <a:latin typeface="Arial"/>
              <a:ea typeface="Arial"/>
              <a:cs typeface="Arial"/>
              <a:sym typeface="Arial"/>
            </a:endParaRPr>
          </a:p>
        </p:txBody>
      </p:sp>
      <p:pic>
        <p:nvPicPr>
          <p:cNvPr id="90" name="Google Shape;90;p9"/>
          <p:cNvPicPr preferRelativeResize="0"/>
          <p:nvPr/>
        </p:nvPicPr>
        <p:blipFill rotWithShape="1">
          <a:blip r:embed="rId3">
            <a:alphaModFix/>
          </a:blip>
          <a:srcRect t="31094" b="31911"/>
          <a:stretch/>
        </p:blipFill>
        <p:spPr>
          <a:xfrm>
            <a:off x="755651" y="4112597"/>
            <a:ext cx="7632700" cy="198022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955</Words>
  <Application>Microsoft Office PowerPoint</Application>
  <PresentationFormat>On-screen Show (4:3)</PresentationFormat>
  <Paragraphs>54</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Twinkl</vt:lpstr>
      <vt:lpstr>Roboto</vt:lpstr>
      <vt:lpstr>Arial</vt:lpstr>
      <vt:lpstr>Calibri</vt:lpstr>
      <vt:lpstr>Office Theme</vt:lpstr>
      <vt:lpstr>PowerPoint Presentation</vt:lpstr>
      <vt:lpstr>What Is Hinamatsuri?</vt:lpstr>
      <vt:lpstr>History of Hinamatsuri</vt:lpstr>
      <vt:lpstr>Hinamatsuri Dolls</vt:lpstr>
      <vt:lpstr>PowerPoint Presentation</vt:lpstr>
      <vt:lpstr>Hinamatsuri Dolls</vt:lpstr>
      <vt:lpstr>Traditions of Hinamatsuri Dolls</vt:lpstr>
      <vt:lpstr>Traditions of Hinamatsuri Dolls</vt:lpstr>
      <vt:lpstr>Hinamatsuri Decorations</vt:lpstr>
      <vt:lpstr>Hinamatsuri Foods</vt:lpstr>
      <vt:lpstr>Hinamatsuri Games and Songs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Keenan Whitham</dc:creator>
  <cp:lastModifiedBy>Keenan Whitham</cp:lastModifiedBy>
  <cp:revision>4</cp:revision>
  <dcterms:created xsi:type="dcterms:W3CDTF">2021-02-05T09:36:13Z</dcterms:created>
  <dcterms:modified xsi:type="dcterms:W3CDTF">2021-02-18T12:05:28Z</dcterms:modified>
</cp:coreProperties>
</file>